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64" r:id="rId1"/>
  </p:sldMasterIdLst>
  <p:notesMasterIdLst>
    <p:notesMasterId r:id="rId32"/>
  </p:notesMasterIdLst>
  <p:sldIdLst>
    <p:sldId id="256" r:id="rId2"/>
    <p:sldId id="327" r:id="rId3"/>
    <p:sldId id="370" r:id="rId4"/>
    <p:sldId id="371" r:id="rId5"/>
    <p:sldId id="372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73" r:id="rId16"/>
    <p:sldId id="389" r:id="rId17"/>
    <p:sldId id="374" r:id="rId18"/>
    <p:sldId id="396" r:id="rId19"/>
    <p:sldId id="397" r:id="rId20"/>
    <p:sldId id="376" r:id="rId21"/>
    <p:sldId id="377" r:id="rId22"/>
    <p:sldId id="390" r:id="rId23"/>
    <p:sldId id="391" r:id="rId24"/>
    <p:sldId id="392" r:id="rId25"/>
    <p:sldId id="393" r:id="rId26"/>
    <p:sldId id="394" r:id="rId27"/>
    <p:sldId id="395" r:id="rId28"/>
    <p:sldId id="378" r:id="rId29"/>
    <p:sldId id="379" r:id="rId30"/>
    <p:sldId id="326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5pPr>
    <a:lvl6pPr marL="2286000" algn="l" defTabSz="914400" rtl="0" eaLnBrk="1" latinLnBrk="1" hangingPunct="1"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6pPr>
    <a:lvl7pPr marL="2743200" algn="l" defTabSz="914400" rtl="0" eaLnBrk="1" latinLnBrk="1" hangingPunct="1"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7pPr>
    <a:lvl8pPr marL="3200400" algn="l" defTabSz="914400" rtl="0" eaLnBrk="1" latinLnBrk="1" hangingPunct="1"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8pPr>
    <a:lvl9pPr marL="3657600" algn="l" defTabSz="914400" rtl="0" eaLnBrk="1" latinLnBrk="1" hangingPunct="1">
      <a:defRPr b="1" kern="1200">
        <a:solidFill>
          <a:srgbClr val="292929"/>
        </a:solidFill>
        <a:latin typeface="돋움" panose="020B0600000101010101" pitchFamily="34" charset="-127"/>
        <a:ea typeface="돋움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2DAF0"/>
    <a:srgbClr val="69A4D9"/>
    <a:srgbClr val="8FBBE3"/>
    <a:srgbClr val="5195D3"/>
    <a:srgbClr val="6699FF"/>
    <a:srgbClr val="9966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8D6A0-961E-4E8B-B88C-353A0632C4B1}" v="26" dt="2024-03-11T06:58:24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38" autoAdjust="0"/>
    <p:restoredTop sz="96392" autoAdjust="0"/>
  </p:normalViewPr>
  <p:slideViewPr>
    <p:cSldViewPr snapToObjects="1">
      <p:cViewPr varScale="1">
        <p:scale>
          <a:sx n="110" d="100"/>
          <a:sy n="110" d="100"/>
        </p:scale>
        <p:origin x="225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일 김" userId="88e9783c86308f14" providerId="LiveId" clId="{F158D6A0-961E-4E8B-B88C-353A0632C4B1}"/>
    <pc:docChg chg="undo custSel addSld delSld modSld">
      <pc:chgData name="영일 김" userId="88e9783c86308f14" providerId="LiveId" clId="{F158D6A0-961E-4E8B-B88C-353A0632C4B1}" dt="2024-03-11T06:58:28.586" v="207" actId="403"/>
      <pc:docMkLst>
        <pc:docMk/>
      </pc:docMkLst>
      <pc:sldChg chg="addSp modSp mod">
        <pc:chgData name="영일 김" userId="88e9783c86308f14" providerId="LiveId" clId="{F158D6A0-961E-4E8B-B88C-353A0632C4B1}" dt="2024-03-11T06:58:28.586" v="207" actId="403"/>
        <pc:sldMkLst>
          <pc:docMk/>
          <pc:sldMk cId="0" sldId="256"/>
        </pc:sldMkLst>
        <pc:spChg chg="add mod">
          <ac:chgData name="영일 김" userId="88e9783c86308f14" providerId="LiveId" clId="{F158D6A0-961E-4E8B-B88C-353A0632C4B1}" dt="2024-03-11T06:58:28.586" v="207" actId="403"/>
          <ac:spMkLst>
            <pc:docMk/>
            <pc:sldMk cId="0" sldId="256"/>
            <ac:spMk id="2" creationId="{DF34EED3-A3DB-1B57-F1A6-85B8036F76C7}"/>
          </ac:spMkLst>
        </pc:spChg>
      </pc:sldChg>
      <pc:sldChg chg="addSp delSp modSp mod">
        <pc:chgData name="영일 김" userId="88e9783c86308f14" providerId="LiveId" clId="{F158D6A0-961E-4E8B-B88C-353A0632C4B1}" dt="2024-03-11T06:58:21.462" v="204" actId="21"/>
        <pc:sldMkLst>
          <pc:docMk/>
          <pc:sldMk cId="0" sldId="327"/>
        </pc:sldMkLst>
        <pc:spChg chg="add del mod">
          <ac:chgData name="영일 김" userId="88e9783c86308f14" providerId="LiveId" clId="{F158D6A0-961E-4E8B-B88C-353A0632C4B1}" dt="2024-03-11T06:58:21.462" v="204" actId="21"/>
          <ac:spMkLst>
            <pc:docMk/>
            <pc:sldMk cId="0" sldId="327"/>
            <ac:spMk id="2" creationId="{DF34EED3-A3DB-1B57-F1A6-85B8036F76C7}"/>
          </ac:spMkLst>
        </pc:spChg>
      </pc:sldChg>
      <pc:sldChg chg="addSp delSp modSp mod">
        <pc:chgData name="영일 김" userId="88e9783c86308f14" providerId="LiveId" clId="{F158D6A0-961E-4E8B-B88C-353A0632C4B1}" dt="2024-03-11T04:37:00.426" v="168" actId="1076"/>
        <pc:sldMkLst>
          <pc:docMk/>
          <pc:sldMk cId="0" sldId="371"/>
        </pc:sldMkLst>
        <pc:spChg chg="add del mod">
          <ac:chgData name="영일 김" userId="88e9783c86308f14" providerId="LiveId" clId="{F158D6A0-961E-4E8B-B88C-353A0632C4B1}" dt="2024-03-11T02:07:34.625" v="118" actId="478"/>
          <ac:spMkLst>
            <pc:docMk/>
            <pc:sldMk cId="0" sldId="371"/>
            <ac:spMk id="2" creationId="{EAD04329-28EE-9B10-736C-4787628CF59B}"/>
          </ac:spMkLst>
        </pc:spChg>
        <pc:spChg chg="mod">
          <ac:chgData name="영일 김" userId="88e9783c86308f14" providerId="LiveId" clId="{F158D6A0-961E-4E8B-B88C-353A0632C4B1}" dt="2024-03-11T02:09:11.821" v="147" actId="20577"/>
          <ac:spMkLst>
            <pc:docMk/>
            <pc:sldMk cId="0" sldId="371"/>
            <ac:spMk id="7171" creationId="{9260F16B-A2A1-27B4-7D9D-AB9A38E380CE}"/>
          </ac:spMkLst>
        </pc:spChg>
        <pc:picChg chg="mod">
          <ac:chgData name="영일 김" userId="88e9783c86308f14" providerId="LiveId" clId="{F158D6A0-961E-4E8B-B88C-353A0632C4B1}" dt="2024-03-11T04:37:00.426" v="168" actId="1076"/>
          <ac:picMkLst>
            <pc:docMk/>
            <pc:sldMk cId="0" sldId="371"/>
            <ac:picMk id="8196" creationId="{0995F74C-9B96-8C0E-F209-97589ED00EB6}"/>
          </ac:picMkLst>
        </pc:picChg>
      </pc:sldChg>
      <pc:sldChg chg="modSp">
        <pc:chgData name="영일 김" userId="88e9783c86308f14" providerId="LiveId" clId="{F158D6A0-961E-4E8B-B88C-353A0632C4B1}" dt="2024-03-11T02:28:51.445" v="150" actId="14100"/>
        <pc:sldMkLst>
          <pc:docMk/>
          <pc:sldMk cId="0" sldId="372"/>
        </pc:sldMkLst>
        <pc:picChg chg="mod">
          <ac:chgData name="영일 김" userId="88e9783c86308f14" providerId="LiveId" clId="{F158D6A0-961E-4E8B-B88C-353A0632C4B1}" dt="2024-03-11T02:28:51.445" v="150" actId="14100"/>
          <ac:picMkLst>
            <pc:docMk/>
            <pc:sldMk cId="0" sldId="372"/>
            <ac:picMk id="9224" creationId="{0C828341-D8ED-831E-BBC8-1E42BCD71368}"/>
          </ac:picMkLst>
        </pc:picChg>
      </pc:sldChg>
      <pc:sldChg chg="addSp modSp mod">
        <pc:chgData name="영일 김" userId="88e9783c86308f14" providerId="LiveId" clId="{F158D6A0-961E-4E8B-B88C-353A0632C4B1}" dt="2024-03-11T05:24:12.238" v="192" actId="1076"/>
        <pc:sldMkLst>
          <pc:docMk/>
          <pc:sldMk cId="0" sldId="374"/>
        </pc:sldMkLst>
        <pc:spChg chg="add mod">
          <ac:chgData name="영일 김" userId="88e9783c86308f14" providerId="LiveId" clId="{F158D6A0-961E-4E8B-B88C-353A0632C4B1}" dt="2024-03-11T05:24:12.238" v="192" actId="1076"/>
          <ac:spMkLst>
            <pc:docMk/>
            <pc:sldMk cId="0" sldId="374"/>
            <ac:spMk id="2" creationId="{67D12C72-E1C3-69B2-6322-B3C60413863C}"/>
          </ac:spMkLst>
        </pc:spChg>
        <pc:spChg chg="add mod">
          <ac:chgData name="영일 김" userId="88e9783c86308f14" providerId="LiveId" clId="{F158D6A0-961E-4E8B-B88C-353A0632C4B1}" dt="2024-03-11T05:24:12.238" v="192" actId="1076"/>
          <ac:spMkLst>
            <pc:docMk/>
            <pc:sldMk cId="0" sldId="374"/>
            <ac:spMk id="3" creationId="{BBD14955-C6C0-DB9B-4994-8D6EA0B83A28}"/>
          </ac:spMkLst>
        </pc:spChg>
        <pc:spChg chg="mod">
          <ac:chgData name="영일 김" userId="88e9783c86308f14" providerId="LiveId" clId="{F158D6A0-961E-4E8B-B88C-353A0632C4B1}" dt="2024-03-11T05:24:04.726" v="191" actId="20577"/>
          <ac:spMkLst>
            <pc:docMk/>
            <pc:sldMk cId="0" sldId="374"/>
            <ac:spMk id="20483" creationId="{55FF7757-974A-0C8C-CCBE-7F7FC7DA2FDD}"/>
          </ac:spMkLst>
        </pc:spChg>
        <pc:picChg chg="mod">
          <ac:chgData name="영일 김" userId="88e9783c86308f14" providerId="LiveId" clId="{F158D6A0-961E-4E8B-B88C-353A0632C4B1}" dt="2024-03-11T05:24:12.238" v="192" actId="1076"/>
          <ac:picMkLst>
            <pc:docMk/>
            <pc:sldMk cId="0" sldId="374"/>
            <ac:picMk id="21509" creationId="{DFAFACEA-AB89-D761-E04A-0C8CF0615F92}"/>
          </ac:picMkLst>
        </pc:picChg>
      </pc:sldChg>
      <pc:sldChg chg="modSp">
        <pc:chgData name="영일 김" userId="88e9783c86308f14" providerId="LiveId" clId="{F158D6A0-961E-4E8B-B88C-353A0632C4B1}" dt="2024-03-11T04:28:01.893" v="152" actId="14100"/>
        <pc:sldMkLst>
          <pc:docMk/>
          <pc:sldMk cId="0" sldId="388"/>
        </pc:sldMkLst>
        <pc:picChg chg="mod">
          <ac:chgData name="영일 김" userId="88e9783c86308f14" providerId="LiveId" clId="{F158D6A0-961E-4E8B-B88C-353A0632C4B1}" dt="2024-03-11T04:28:01.893" v="152" actId="14100"/>
          <ac:picMkLst>
            <pc:docMk/>
            <pc:sldMk cId="0" sldId="388"/>
            <ac:picMk id="18438" creationId="{8AE47280-94BF-D8E4-FD1D-D4E4A8A9BE75}"/>
          </ac:picMkLst>
        </pc:picChg>
      </pc:sldChg>
      <pc:sldChg chg="modSp add del mod">
        <pc:chgData name="영일 김" userId="88e9783c86308f14" providerId="LiveId" clId="{F158D6A0-961E-4E8B-B88C-353A0632C4B1}" dt="2024-03-11T01:20:21.014" v="26" actId="47"/>
        <pc:sldMkLst>
          <pc:docMk/>
          <pc:sldMk cId="0" sldId="398"/>
        </pc:sldMkLst>
        <pc:spChg chg="mod">
          <ac:chgData name="영일 김" userId="88e9783c86308f14" providerId="LiveId" clId="{F158D6A0-961E-4E8B-B88C-353A0632C4B1}" dt="2024-03-11T01:17:13.098" v="25" actId="20577"/>
          <ac:spMkLst>
            <pc:docMk/>
            <pc:sldMk cId="0" sldId="398"/>
            <ac:spMk id="18" creationId="{00000000-0000-0000-0000-000000000000}"/>
          </ac:spMkLst>
        </pc:spChg>
      </pc:sldChg>
      <pc:sldMasterChg chg="delSldLayout">
        <pc:chgData name="영일 김" userId="88e9783c86308f14" providerId="LiveId" clId="{F158D6A0-961E-4E8B-B88C-353A0632C4B1}" dt="2024-03-11T01:20:21.014" v="26" actId="47"/>
        <pc:sldMasterMkLst>
          <pc:docMk/>
          <pc:sldMasterMk cId="0" sldId="2147483864"/>
        </pc:sldMasterMkLst>
        <pc:sldLayoutChg chg="del">
          <pc:chgData name="영일 김" userId="88e9783c86308f14" providerId="LiveId" clId="{F158D6A0-961E-4E8B-B88C-353A0632C4B1}" dt="2024-03-11T01:20:21.014" v="26" actId="47"/>
          <pc:sldLayoutMkLst>
            <pc:docMk/>
            <pc:sldMasterMk cId="0" sldId="2147483864"/>
            <pc:sldLayoutMk cId="1021390594" sldId="214748394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87C953-D87F-8227-CA49-2D7B44AD36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0BC41D-AE9E-6796-2180-4601922D0B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BF061148-6F2D-4C63-8338-5A4BEB763472}" type="datetimeFigureOut">
              <a:rPr lang="ko-KR" altLang="en-US"/>
              <a:pPr>
                <a:defRPr/>
              </a:pPr>
              <a:t>2024-03-11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449F8E0-5E98-1197-295D-616578AE7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A034671-9CA8-D10C-8064-BC1E7A49B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9EE42-4DE7-9445-894A-450AF06D64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34CD4E-7B76-C4B4-3F22-377F3B0A2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6E693A10-3423-4A8A-9F25-F79205AF20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F20BCC0-6E93-9206-05BE-8FFA3EC1E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B0FD25D5-BD54-6FE0-8BA6-A3665E0166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</p:spPr>
        <p:txBody>
          <a:bodyPr wrap="none" anchor="ctr"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DD63209A-7947-76A5-E333-B0DAF3208CAF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EA8931D0-0395-56AD-FC2E-DAFB4B5FA9D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08B9-8219-7E5D-F3BE-3F9F166B40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6388" y="5181600"/>
            <a:ext cx="6934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Operating Systems</a:t>
            </a:r>
            <a:endParaRPr lang="ko-KR" altLang="en-US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525" y="4267201"/>
            <a:ext cx="9153525" cy="838200"/>
          </a:xfrm>
        </p:spPr>
        <p:txBody>
          <a:bodyPr/>
          <a:lstStyle>
            <a:lvl1pPr marL="717550" indent="0" algn="ctr">
              <a:defRPr sz="3600" b="0" baseline="0">
                <a:solidFill>
                  <a:srgbClr val="45210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941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04800" y="188260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0600" cy="5562600"/>
          </a:xfrm>
        </p:spPr>
        <p:txBody>
          <a:bodyPr/>
          <a:lstStyle>
            <a:lvl1pPr>
              <a:buFont typeface="Wingdings" pitchFamily="2" charset="2"/>
              <a:buChar char="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8030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2pPr>
              <a:lnSpc>
                <a:spcPct val="100000"/>
              </a:lnSpc>
              <a:defRPr sz="1700"/>
            </a:lvl2pPr>
            <a:lvl3pPr>
              <a:lnSpc>
                <a:spcPct val="100000"/>
              </a:lnSpc>
              <a:defRPr sz="1500"/>
            </a:lvl3pPr>
            <a:lvl4pPr marL="809625" indent="-180975">
              <a:lnSpc>
                <a:spcPct val="100000"/>
              </a:lnSpc>
              <a:buFont typeface="Wingdings" pitchFamily="2" charset="2"/>
              <a:buChar char="ü"/>
              <a:defRPr sz="1500" b="0">
                <a:solidFill>
                  <a:schemeClr val="accent1">
                    <a:lumMod val="75000"/>
                  </a:schemeClr>
                </a:solidFill>
              </a:defRPr>
            </a:lvl4pPr>
            <a:lvl5pPr marL="990600" indent="-180975">
              <a:lnSpc>
                <a:spcPct val="100000"/>
              </a:lnSpc>
              <a:defRPr sz="13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</a:t>
            </a:r>
            <a:endParaRPr lang="en-US" altLang="ko-KR" dirty="0"/>
          </a:p>
          <a:p>
            <a:pPr lvl="4"/>
            <a:r>
              <a:rPr lang="ko-KR" altLang="en-US" dirty="0"/>
              <a:t>다섯째</a:t>
            </a:r>
          </a:p>
        </p:txBody>
      </p:sp>
    </p:spTree>
    <p:extLst>
      <p:ext uri="{BB962C8B-B14F-4D97-AF65-F5344CB8AC3E}">
        <p14:creationId xmlns:p14="http://schemas.microsoft.com/office/powerpoint/2010/main" val="266116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5D88DAB-1CFF-25C5-54E4-A3D08F2426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59755D94-58B5-5715-08B5-741B37C60E6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</p:spPr>
        <p:txBody>
          <a:bodyPr wrap="none" anchor="ctr"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0">
              <a:defRPr/>
            </a:pPr>
            <a:endParaRPr lang="ko-KR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DEBB6D1C-8885-DDDE-7579-31341D89966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WordArt 3">
            <a:extLst>
              <a:ext uri="{FF2B5EF4-FFF2-40B4-BE49-F238E27FC236}">
                <a16:creationId xmlns:a16="http://schemas.microsoft.com/office/drawing/2014/main" id="{3B1EB24C-1256-B02B-03DF-F28A03F701EB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eaLnBrk="1" latinLnBrk="1" hangingPunct="1">
              <a:defRPr/>
            </a:pPr>
            <a:r>
              <a:rPr lang="en-US" altLang="ko-KR" sz="5400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ea typeface="돋움" panose="020B0600000101010101" pitchFamily="50" charset="-127"/>
              </a:rPr>
              <a:t>Thank You !</a:t>
            </a:r>
            <a:endParaRPr lang="ko-KR" altLang="en-US" sz="5400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ea typeface="돋움" panose="020B0600000101010101" pitchFamily="50" charset="-127"/>
            </a:endParaRPr>
          </a:p>
        </p:txBody>
      </p:sp>
      <p:sp>
        <p:nvSpPr>
          <p:cNvPr id="6" name="AutoShape 11">
            <a:extLst>
              <a:ext uri="{FF2B5EF4-FFF2-40B4-BE49-F238E27FC236}">
                <a16:creationId xmlns:a16="http://schemas.microsoft.com/office/drawing/2014/main" id="{C78D17EA-F68F-0BE6-308E-2283BA3F696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9182F-D2EA-240D-5D77-7141D45C11E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76388" y="5181600"/>
            <a:ext cx="6934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Operating Systems</a:t>
            </a:r>
            <a:endParaRPr lang="ko-KR" altLang="en-US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03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>
            <a:extLst>
              <a:ext uri="{FF2B5EF4-FFF2-40B4-BE49-F238E27FC236}">
                <a16:creationId xmlns:a16="http://schemas.microsoft.com/office/drawing/2014/main" id="{590C8566-122B-08AA-06DC-70C2E82F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B2CA4091-6B2B-FE5C-25B1-68E4F82B2B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</p:spPr>
        <p:txBody>
          <a:bodyPr wrap="none" anchor="ctr"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D892C6A-B093-4C43-5EB5-A99496BCCA03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9161463" cy="612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defRPr/>
            </a:pPr>
            <a:endParaRPr lang="ko-KR" altLang="en-US">
              <a:solidFill>
                <a:srgbClr val="1D494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721DD79C-1D19-5D25-3431-93F5DE0A32F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228600" y="153988"/>
            <a:ext cx="8686800" cy="6445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endParaRPr lang="ko-KR" altLang="en-US">
              <a:solidFill>
                <a:srgbClr val="1D494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2944F388-4F49-779A-552B-3E827232C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928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r" latinLnBrk="1">
              <a:defRPr/>
            </a:pPr>
            <a:fld id="{AD21AED9-8DF9-482C-B8B9-3291935008C2}" type="slidenum">
              <a:rPr lang="ko-KR" altLang="en-US" sz="1100" smtClean="0">
                <a:solidFill>
                  <a:srgbClr val="984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 latinLnBrk="1">
                <a:defRPr/>
              </a:pPr>
              <a:t>‹#›</a:t>
            </a:fld>
            <a:r>
              <a:rPr lang="en-US" altLang="ko-KR" sz="1100">
                <a:solidFill>
                  <a:srgbClr val="984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/30</a:t>
            </a:r>
          </a:p>
        </p:txBody>
      </p:sp>
      <p:sp>
        <p:nvSpPr>
          <p:cNvPr id="1031" name="텍스트 개체 틀 22">
            <a:extLst>
              <a:ext uri="{FF2B5EF4-FFF2-40B4-BE49-F238E27FC236}">
                <a16:creationId xmlns:a16="http://schemas.microsoft.com/office/drawing/2014/main" id="{456C2953-1EF6-B590-5EC9-929E318FA1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8600" y="914400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  <a:endParaRPr lang="en-US" altLang="ko-KR"/>
          </a:p>
          <a:p>
            <a:pPr lvl="2"/>
            <a:r>
              <a:rPr lang="ko-KR" altLang="en-US"/>
              <a:t>셋째 수준</a:t>
            </a:r>
          </a:p>
          <a:p>
            <a:pPr lvl="2"/>
            <a:endParaRPr lang="en-US" altLang="ko-KR"/>
          </a:p>
        </p:txBody>
      </p:sp>
      <p:sp>
        <p:nvSpPr>
          <p:cNvPr id="1032" name="제목 개체 틀 23">
            <a:extLst>
              <a:ext uri="{FF2B5EF4-FFF2-40B4-BE49-F238E27FC236}">
                <a16:creationId xmlns:a16="http://schemas.microsoft.com/office/drawing/2014/main" id="{A4C2742B-061C-B387-0857-FE0B786789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169863"/>
            <a:ext cx="8459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1" r:id="rId2"/>
    <p:sldLayoutId id="2147483942" r:id="rId3"/>
    <p:sldLayoutId id="214748394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ts val="600"/>
        </a:spcAft>
        <a:buClr>
          <a:srgbClr val="888128"/>
        </a:buClr>
        <a:buSzPct val="95000"/>
        <a:buFont typeface="Wingdings" panose="05000000000000000000" pitchFamily="2" charset="2"/>
        <a:buChar char="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444500" indent="-174625" algn="l" rtl="0" eaLnBrk="0" fontAlgn="base" latinLnBrk="1" hangingPunct="0">
        <a:spcBef>
          <a:spcPct val="20000"/>
        </a:spcBef>
        <a:spcAft>
          <a:spcPct val="0"/>
        </a:spcAft>
        <a:buClr>
          <a:srgbClr val="996600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627063" indent="-182563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izn.show/quz/show/myShowMain.d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EE7DA9D-15BF-3CA7-232C-2B60EDADF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25" y="4267200"/>
            <a:ext cx="9153525" cy="838200"/>
          </a:xfrm>
        </p:spPr>
        <p:txBody>
          <a:bodyPr/>
          <a:lstStyle/>
          <a:p>
            <a:r>
              <a:rPr lang="en-US" altLang="ko-KR" sz="2800" dirty="0"/>
              <a:t>Ch02_Hardware and Software Concepts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4EED3-A3DB-1B57-F1A6-85B8036F76C7}"/>
              </a:ext>
            </a:extLst>
          </p:cNvPr>
          <p:cNvSpPr txBox="1"/>
          <p:nvPr/>
        </p:nvSpPr>
        <p:spPr>
          <a:xfrm>
            <a:off x="4617005" y="413665"/>
            <a:ext cx="4305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Attendance System Change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  <a:hlinkClick r:id="rId2"/>
              </a:rPr>
              <a:t>https://www.quizn.show/quz/show/myShowMain.do</a:t>
            </a:r>
            <a:endParaRPr lang="ko-KR" altLang="en-US" sz="1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35284E5-1DD5-C8AD-CE70-B5C3AB15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(6/10)</a:t>
            </a:r>
            <a:endParaRPr lang="ko-KR" altLang="en-US"/>
          </a:p>
        </p:txBody>
      </p:sp>
      <p:sp>
        <p:nvSpPr>
          <p:cNvPr id="13315" name="내용 개체 틀 4">
            <a:extLst>
              <a:ext uri="{FF2B5EF4-FFF2-40B4-BE49-F238E27FC236}">
                <a16:creationId xmlns:a16="http://schemas.microsoft.com/office/drawing/2014/main" id="{3D7C3D8B-E384-D678-5403-0A8C6C12B4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Main Memory</a:t>
            </a:r>
          </a:p>
          <a:p>
            <a:pPr lvl="1">
              <a:defRPr/>
            </a:pPr>
            <a:r>
              <a:rPr lang="en-US" altLang="ko-KR" dirty="0"/>
              <a:t>Volatile Random Access Memory (RAM)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Processes can access data locations in any order</a:t>
            </a:r>
          </a:p>
          <a:p>
            <a:pPr lvl="3">
              <a:defRPr/>
            </a:pPr>
            <a:endParaRPr lang="en-US" altLang="ko-KR" dirty="0"/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Type</a:t>
            </a:r>
          </a:p>
          <a:p>
            <a:pPr lvl="3">
              <a:defRPr/>
            </a:pPr>
            <a:r>
              <a:rPr lang="en-US" altLang="ko-KR" dirty="0"/>
              <a:t>Dynamic RAM(DRAM, Main Memory) – Requires a refresh circuit </a:t>
            </a:r>
          </a:p>
          <a:p>
            <a:pPr lvl="3">
              <a:defRPr/>
            </a:pPr>
            <a:r>
              <a:rPr lang="en-US" altLang="ko-KR" dirty="0"/>
              <a:t>Static RAM(SRAM, Cache) – Does not need a refresh circuit</a:t>
            </a:r>
          </a:p>
          <a:p>
            <a:pPr lvl="3">
              <a:defRPr/>
            </a:pPr>
            <a:endParaRPr lang="en-US" altLang="ko-KR" dirty="0"/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Bandwidth – The amount of data that can be transferred per unit of time</a:t>
            </a:r>
          </a:p>
          <a:p>
            <a:pPr lvl="3"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Secondary Storage</a:t>
            </a:r>
          </a:p>
          <a:p>
            <a:pPr lvl="1">
              <a:defRPr/>
            </a:pPr>
            <a:r>
              <a:rPr lang="en-US" altLang="ko-KR" dirty="0"/>
              <a:t>Permanently store large quantities of data with less cost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Access to data is much slower than main memory</a:t>
            </a:r>
          </a:p>
          <a:p>
            <a:pPr lvl="3">
              <a:defRPr/>
            </a:pPr>
            <a:r>
              <a:rPr lang="en-US" altLang="ko-KR" dirty="0"/>
              <a:t>Requires mechanical movement of the read/write head</a:t>
            </a:r>
          </a:p>
          <a:p>
            <a:pPr lvl="3">
              <a:defRPr/>
            </a:pPr>
            <a:r>
              <a:rPr lang="en-US" altLang="ko-KR" dirty="0"/>
              <a:t>Rotational latency</a:t>
            </a:r>
          </a:p>
          <a:p>
            <a:pPr lvl="3">
              <a:defRPr/>
            </a:pPr>
            <a:r>
              <a:rPr lang="en-US" altLang="ko-KR" dirty="0"/>
              <a:t>Transfer time as the data passes by the head</a:t>
            </a:r>
          </a:p>
          <a:p>
            <a:pPr lvl="4">
              <a:buFont typeface="Arial" charset="0"/>
              <a:buChar char="»"/>
              <a:defRPr/>
            </a:pPr>
            <a:endParaRPr lang="en-US" altLang="ko-KR" dirty="0"/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Secondary storage devices facilitating data backup and data transfer </a:t>
            </a:r>
          </a:p>
          <a:p>
            <a:pPr lvl="3">
              <a:defRPr/>
            </a:pPr>
            <a:r>
              <a:rPr lang="en-US" altLang="ko-KR" dirty="0"/>
              <a:t>CDs(CD-R, CD-RW), DVDs(DVD-R), Zip Disks, Floppy Disks, Fresh Memory Cards, Tapes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E21332D-7ED5-252D-EC2A-B77758AE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(7/10)</a:t>
            </a:r>
            <a:endParaRPr lang="ko-KR" altLang="en-US"/>
          </a:p>
        </p:txBody>
      </p:sp>
      <p:sp>
        <p:nvSpPr>
          <p:cNvPr id="15363" name="내용 개체 틀 4">
            <a:extLst>
              <a:ext uri="{FF2B5EF4-FFF2-40B4-BE49-F238E27FC236}">
                <a16:creationId xmlns:a16="http://schemas.microsoft.com/office/drawing/2014/main" id="{60BB603D-3519-18E9-D594-028E473D46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Buses</a:t>
            </a:r>
          </a:p>
          <a:p>
            <a:pPr lvl="1"/>
            <a:r>
              <a:rPr lang="en-US" altLang="ko-KR"/>
              <a:t>A collection of traces</a:t>
            </a:r>
          </a:p>
          <a:p>
            <a:pPr lvl="2"/>
            <a:r>
              <a:rPr lang="en-US" altLang="ko-KR"/>
              <a:t>Trace</a:t>
            </a:r>
            <a:r>
              <a:rPr lang="ko-KR" altLang="en-US"/>
              <a:t> </a:t>
            </a:r>
            <a:r>
              <a:rPr lang="en-US" altLang="ko-KR"/>
              <a:t>– An electrical connections that transport information between hardware devices</a:t>
            </a:r>
          </a:p>
          <a:p>
            <a:pPr lvl="2"/>
            <a:r>
              <a:rPr lang="en-US" altLang="ko-KR"/>
              <a:t>Data bus – transport data</a:t>
            </a:r>
          </a:p>
          <a:p>
            <a:pPr lvl="2"/>
            <a:r>
              <a:rPr lang="en-US" altLang="ko-KR"/>
              <a:t>Address Bus – determines the recipient or sources of data</a:t>
            </a:r>
          </a:p>
          <a:p>
            <a:pPr lvl="1"/>
            <a:r>
              <a:rPr lang="en-US" altLang="ko-KR"/>
              <a:t>Port</a:t>
            </a:r>
            <a:r>
              <a:rPr lang="ko-KR" altLang="en-US"/>
              <a:t> </a:t>
            </a:r>
            <a:r>
              <a:rPr lang="en-US" altLang="ko-KR"/>
              <a:t>– a bus that connects exactly two devices</a:t>
            </a:r>
          </a:p>
          <a:p>
            <a:pPr lvl="1"/>
            <a:r>
              <a:rPr lang="en-US" altLang="ko-KR"/>
              <a:t>I/O channel</a:t>
            </a:r>
            <a:r>
              <a:rPr lang="ko-KR" altLang="en-US"/>
              <a:t> </a:t>
            </a:r>
            <a:r>
              <a:rPr lang="en-US" altLang="ko-KR"/>
              <a:t>– A bus that several devices share to perform I/O operations</a:t>
            </a:r>
          </a:p>
          <a:p>
            <a:pPr lvl="1"/>
            <a:r>
              <a:rPr lang="en-US" altLang="ko-KR"/>
              <a:t>Front Side Bus (FSB) – Connects a processor to main memory</a:t>
            </a:r>
          </a:p>
          <a:p>
            <a:pPr lvl="1"/>
            <a:r>
              <a:rPr lang="en-US" altLang="ko-KR"/>
              <a:t>Double Date Rate (DDR) - Two memory transfers per clock cycle</a:t>
            </a:r>
          </a:p>
          <a:p>
            <a:pPr lvl="1"/>
            <a:r>
              <a:rPr lang="en-US" altLang="ko-KR"/>
              <a:t>Peripheral Component Interconnect (PCI) bus - Connects peripheral devices, such as sound cards and network cards, to the rest of the system</a:t>
            </a:r>
          </a:p>
        </p:txBody>
      </p:sp>
      <p:pic>
        <p:nvPicPr>
          <p:cNvPr id="15364" name="그림 1">
            <a:extLst>
              <a:ext uri="{FF2B5EF4-FFF2-40B4-BE49-F238E27FC236}">
                <a16:creationId xmlns:a16="http://schemas.microsoft.com/office/drawing/2014/main" id="{F2FBF5E8-848D-7423-CA34-7BDA4AA97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4824413"/>
            <a:ext cx="278923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그림 2">
            <a:extLst>
              <a:ext uri="{FF2B5EF4-FFF2-40B4-BE49-F238E27FC236}">
                <a16:creationId xmlns:a16="http://schemas.microsoft.com/office/drawing/2014/main" id="{49A42C17-6161-3EBF-E1BF-1849B143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4810125"/>
            <a:ext cx="16256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그림 3">
            <a:extLst>
              <a:ext uri="{FF2B5EF4-FFF2-40B4-BE49-F238E27FC236}">
                <a16:creationId xmlns:a16="http://schemas.microsoft.com/office/drawing/2014/main" id="{CEDA1A36-B023-737F-AA9B-B3A73300A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959350"/>
            <a:ext cx="238918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그림 4">
            <a:extLst>
              <a:ext uri="{FF2B5EF4-FFF2-40B4-BE49-F238E27FC236}">
                <a16:creationId xmlns:a16="http://schemas.microsoft.com/office/drawing/2014/main" id="{D2EF3708-D501-099D-4461-68B42E768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5145088"/>
            <a:ext cx="11366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그림 5">
            <a:extLst>
              <a:ext uri="{FF2B5EF4-FFF2-40B4-BE49-F238E27FC236}">
                <a16:creationId xmlns:a16="http://schemas.microsoft.com/office/drawing/2014/main" id="{46DC0BEE-4B87-CBFF-9216-D902EF8E5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033588"/>
            <a:ext cx="16129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728EF30-0E32-6717-B966-526CE836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(8/10)</a:t>
            </a:r>
            <a:endParaRPr lang="ko-KR" altLang="en-US"/>
          </a:p>
        </p:txBody>
      </p:sp>
      <p:sp>
        <p:nvSpPr>
          <p:cNvPr id="15363" name="내용 개체 틀 4">
            <a:extLst>
              <a:ext uri="{FF2B5EF4-FFF2-40B4-BE49-F238E27FC236}">
                <a16:creationId xmlns:a16="http://schemas.microsoft.com/office/drawing/2014/main" id="{41F450F1-71C7-094C-3C05-D2B8CF620A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/>
              <a:t>Programmed I/O(PIO) and Interrupt-driven I/O</a:t>
            </a:r>
          </a:p>
          <a:p>
            <a:pPr lvl="1">
              <a:defRPr/>
            </a:pPr>
            <a:r>
              <a:rPr lang="en-US" altLang="ko-KR" sz="1400" dirty="0"/>
              <a:t>PIO - Specifies </a:t>
            </a:r>
            <a:r>
              <a:rPr lang="en-US" altLang="ko-KR" sz="1400" u="sng" dirty="0"/>
              <a:t>a byte or word</a:t>
            </a:r>
            <a:r>
              <a:rPr lang="en-US" altLang="ko-KR" sz="1400" dirty="0"/>
              <a:t> to be transferred between main memory and an I/O device – Memory Mapped I/O, I/O Mapped I/O</a:t>
            </a:r>
          </a:p>
          <a:p>
            <a:pPr lvl="1">
              <a:defRPr/>
            </a:pPr>
            <a:r>
              <a:rPr lang="en-US" altLang="ko-KR" sz="1400" dirty="0"/>
              <a:t>Interrupt-driven I/O - The I/O device notifies the processor when the operation was complete by generating an interrupt</a:t>
            </a:r>
          </a:p>
          <a:p>
            <a:pPr>
              <a:defRPr/>
            </a:pPr>
            <a:r>
              <a:rPr lang="en-US" altLang="ko-KR" sz="1800" dirty="0"/>
              <a:t>Direct Memory Access (DMA)</a:t>
            </a:r>
          </a:p>
          <a:p>
            <a:pPr lvl="1">
              <a:defRPr/>
            </a:pPr>
            <a:r>
              <a:rPr lang="en-US" altLang="ko-KR" sz="1600" dirty="0"/>
              <a:t>Improves data transfer efficiency between memory and I/O devices 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Enables devices and controllers to transfer </a:t>
            </a:r>
            <a:r>
              <a:rPr lang="en-US" altLang="ko-KR" sz="1400" u="sng" dirty="0"/>
              <a:t>blocks of data</a:t>
            </a:r>
            <a:r>
              <a:rPr lang="en-US" altLang="ko-KR" sz="1400" dirty="0"/>
              <a:t> to and from main memory directly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Frees the processor to execute SW instructions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DMA channel uses an I/O controller to manage </a:t>
            </a:r>
          </a:p>
          <a:p>
            <a:pPr marL="444500" lvl="2" indent="0"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   data transfer between I/O devices and MM</a:t>
            </a:r>
          </a:p>
          <a:p>
            <a:pPr lvl="3">
              <a:defRPr/>
            </a:pPr>
            <a:r>
              <a:rPr lang="en-US" altLang="ko-KR" sz="1400" dirty="0"/>
              <a:t>The I/O controller generates an interrupt to </a:t>
            </a:r>
          </a:p>
          <a:p>
            <a:pPr marL="628650" lvl="3" indent="0">
              <a:buFont typeface="Wingdings" pitchFamily="2" charset="2"/>
              <a:buNone/>
              <a:defRPr/>
            </a:pPr>
            <a:r>
              <a:rPr lang="en-US" altLang="ko-KR" sz="1400" dirty="0"/>
              <a:t>   the processor when the operation is complete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Improves performance significantly in systems </a:t>
            </a:r>
          </a:p>
          <a:p>
            <a:pPr marL="444500" lvl="2" indent="0"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   that perform large numbers of I/O operations </a:t>
            </a:r>
          </a:p>
          <a:p>
            <a:pPr marL="444500" lvl="2" indent="0"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   (e.g. mainframes and servers)</a:t>
            </a:r>
          </a:p>
        </p:txBody>
      </p:sp>
      <p:pic>
        <p:nvPicPr>
          <p:cNvPr id="16388" name="그림 1">
            <a:extLst>
              <a:ext uri="{FF2B5EF4-FFF2-40B4-BE49-F238E27FC236}">
                <a16:creationId xmlns:a16="http://schemas.microsoft.com/office/drawing/2014/main" id="{3786C7DC-17B2-81BD-BB58-C7AC0197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03888"/>
            <a:ext cx="1935162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그림 2">
            <a:extLst>
              <a:ext uri="{FF2B5EF4-FFF2-40B4-BE49-F238E27FC236}">
                <a16:creationId xmlns:a16="http://schemas.microsoft.com/office/drawing/2014/main" id="{FC0A0D33-3A20-256A-C493-D288E5867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5595938"/>
            <a:ext cx="2100263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6">
            <a:extLst>
              <a:ext uri="{FF2B5EF4-FFF2-40B4-BE49-F238E27FC236}">
                <a16:creationId xmlns:a16="http://schemas.microsoft.com/office/drawing/2014/main" id="{26DBBBDA-9ACE-DDC4-F054-AF87843C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75" y="6611938"/>
            <a:ext cx="1163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000">
                <a:solidFill>
                  <a:srgbClr val="0000FF"/>
                </a:solidFill>
              </a:rPr>
              <a:t>Memory Mapped</a:t>
            </a:r>
            <a:endParaRPr lang="ko-KR" altLang="en-US" sz="1000">
              <a:solidFill>
                <a:srgbClr val="0000FF"/>
              </a:solidFill>
            </a:endParaRPr>
          </a:p>
        </p:txBody>
      </p:sp>
      <p:sp>
        <p:nvSpPr>
          <p:cNvPr id="16391" name="TextBox 7">
            <a:extLst>
              <a:ext uri="{FF2B5EF4-FFF2-40B4-BE49-F238E27FC236}">
                <a16:creationId xmlns:a16="http://schemas.microsoft.com/office/drawing/2014/main" id="{D0E36B2D-2C4C-145A-F6D5-65C89E46E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88" y="6611938"/>
            <a:ext cx="879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000">
                <a:solidFill>
                  <a:srgbClr val="0000FF"/>
                </a:solidFill>
              </a:rPr>
              <a:t>I/O Mapped</a:t>
            </a:r>
            <a:endParaRPr lang="ko-KR" altLang="en-US" sz="1000">
              <a:solidFill>
                <a:srgbClr val="0000FF"/>
              </a:solidFill>
            </a:endParaRPr>
          </a:p>
        </p:txBody>
      </p:sp>
      <p:grpSp>
        <p:nvGrpSpPr>
          <p:cNvPr id="16392" name="그룹 5">
            <a:extLst>
              <a:ext uri="{FF2B5EF4-FFF2-40B4-BE49-F238E27FC236}">
                <a16:creationId xmlns:a16="http://schemas.microsoft.com/office/drawing/2014/main" id="{90DD1C05-0431-715E-1D72-52091B7CE175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636963"/>
            <a:ext cx="3581400" cy="2992437"/>
            <a:chOff x="5562600" y="3636963"/>
            <a:chExt cx="3581400" cy="2992437"/>
          </a:xfrm>
        </p:grpSpPr>
        <p:pic>
          <p:nvPicPr>
            <p:cNvPr id="16393" name="그림 1">
              <a:extLst>
                <a:ext uri="{FF2B5EF4-FFF2-40B4-BE49-F238E27FC236}">
                  <a16:creationId xmlns:a16="http://schemas.microsoft.com/office/drawing/2014/main" id="{37E3120D-384D-7414-F36F-6C39E0B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636963"/>
              <a:ext cx="3581400" cy="299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그림 1">
              <a:extLst>
                <a:ext uri="{FF2B5EF4-FFF2-40B4-BE49-F238E27FC236}">
                  <a16:creationId xmlns:a16="http://schemas.microsoft.com/office/drawing/2014/main" id="{C182D592-5A26-2FE1-A9C6-D02C7AF1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47" y="5094185"/>
              <a:ext cx="333246" cy="370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5" name="그림 2">
              <a:extLst>
                <a:ext uri="{FF2B5EF4-FFF2-40B4-BE49-F238E27FC236}">
                  <a16:creationId xmlns:a16="http://schemas.microsoft.com/office/drawing/2014/main" id="{2646D1B9-3206-E52E-AAFE-C91C17F7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390" y="5144971"/>
              <a:ext cx="297206" cy="365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6" name="그림 4">
              <a:extLst>
                <a:ext uri="{FF2B5EF4-FFF2-40B4-BE49-F238E27FC236}">
                  <a16:creationId xmlns:a16="http://schemas.microsoft.com/office/drawing/2014/main" id="{2CC8D5A3-B4C2-28BA-1693-006EAE77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155" y="6122194"/>
              <a:ext cx="2948245" cy="251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9B43EB5-0A97-54AE-8D05-5A88BCD1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(9/10)</a:t>
            </a:r>
            <a:endParaRPr lang="ko-KR" altLang="en-US"/>
          </a:p>
        </p:txBody>
      </p:sp>
      <p:sp>
        <p:nvSpPr>
          <p:cNvPr id="17411" name="내용 개체 틀 4">
            <a:extLst>
              <a:ext uri="{FF2B5EF4-FFF2-40B4-BE49-F238E27FC236}">
                <a16:creationId xmlns:a16="http://schemas.microsoft.com/office/drawing/2014/main" id="{90DE7524-2597-4E38-6DEF-294936AB95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Peripheral Devices (PD)</a:t>
            </a:r>
          </a:p>
          <a:p>
            <a:pPr lvl="1"/>
            <a:r>
              <a:rPr lang="en-US" altLang="ko-KR"/>
              <a:t>Hardware device that is not required for a computer to execute software instructions</a:t>
            </a:r>
          </a:p>
          <a:p>
            <a:pPr lvl="1"/>
            <a:r>
              <a:rPr lang="en-US" altLang="ko-KR"/>
              <a:t>I/O Device – Printer, Scanner, Keyboard and Mouse</a:t>
            </a:r>
          </a:p>
          <a:p>
            <a:pPr lvl="1"/>
            <a:r>
              <a:rPr lang="en-US" altLang="ko-KR"/>
              <a:t>Network Device – Network Interface Card and Modem</a:t>
            </a:r>
          </a:p>
          <a:p>
            <a:pPr lvl="1"/>
            <a:r>
              <a:rPr lang="en-US" altLang="ko-KR"/>
              <a:t>Storage Device – CD, DVD and Disk Drive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Internal PD(= Integrated PD) - located inside the computer case</a:t>
            </a:r>
          </a:p>
          <a:p>
            <a:pPr lvl="2"/>
            <a:r>
              <a:rPr lang="en-US" altLang="ko-KR"/>
              <a:t>Modem, Sound Card, Internal CD-ROM drive and Hard Disk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Character Device - Transfer data one character at a time</a:t>
            </a:r>
          </a:p>
          <a:p>
            <a:pPr lvl="2"/>
            <a:r>
              <a:rPr lang="en-US" altLang="ko-KR"/>
              <a:t>Keyboard &amp; Mouse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Interface between Peripheral Devices and Computer</a:t>
            </a:r>
          </a:p>
          <a:p>
            <a:pPr lvl="2"/>
            <a:r>
              <a:rPr lang="en-US" altLang="ko-KR"/>
              <a:t>Serial Port – transfer data one bit at a time (connecting Keyboard, Mouse)</a:t>
            </a:r>
          </a:p>
          <a:p>
            <a:pPr lvl="2"/>
            <a:r>
              <a:rPr lang="en-US" altLang="ko-KR"/>
              <a:t>Parallel Port – transfer data several bits at a time (connecting Printer)</a:t>
            </a:r>
          </a:p>
          <a:p>
            <a:pPr lvl="2"/>
            <a:r>
              <a:rPr lang="en-US" altLang="ko-KR"/>
              <a:t>USB and IEEE1394 ports – Popular High-Speed Serial Interface</a:t>
            </a:r>
          </a:p>
          <a:p>
            <a:pPr lvl="2"/>
            <a:r>
              <a:rPr lang="en-US" altLang="ko-KR"/>
              <a:t>SCSI(Small Computer System Interface) – Popular Parallel Interface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AC55CDB-4CE7-7286-C838-A3C4C1C3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(10/10)</a:t>
            </a:r>
            <a:endParaRPr lang="ko-KR" altLang="en-US"/>
          </a:p>
        </p:txBody>
      </p:sp>
      <p:sp>
        <p:nvSpPr>
          <p:cNvPr id="18435" name="내용 개체 틀 4">
            <a:extLst>
              <a:ext uri="{FF2B5EF4-FFF2-40B4-BE49-F238E27FC236}">
                <a16:creationId xmlns:a16="http://schemas.microsoft.com/office/drawing/2014/main" id="{CB226004-D8C4-00A1-8C3B-39008FFA18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Peripheral Devices(CONT)</a:t>
            </a:r>
          </a:p>
        </p:txBody>
      </p:sp>
      <p:pic>
        <p:nvPicPr>
          <p:cNvPr id="18436" name="그림 1">
            <a:extLst>
              <a:ext uri="{FF2B5EF4-FFF2-40B4-BE49-F238E27FC236}">
                <a16:creationId xmlns:a16="http://schemas.microsoft.com/office/drawing/2014/main" id="{BF7CEBFD-C403-CFEC-4AB6-91574442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93838"/>
            <a:ext cx="5954713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그림 2">
            <a:extLst>
              <a:ext uri="{FF2B5EF4-FFF2-40B4-BE49-F238E27FC236}">
                <a16:creationId xmlns:a16="http://schemas.microsoft.com/office/drawing/2014/main" id="{E3EE1176-0028-2E9D-C4A6-C4FCEB1B4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1477963"/>
            <a:ext cx="122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그림 3">
            <a:extLst>
              <a:ext uri="{FF2B5EF4-FFF2-40B4-BE49-F238E27FC236}">
                <a16:creationId xmlns:a16="http://schemas.microsoft.com/office/drawing/2014/main" id="{8AE47280-94BF-D8E4-FD1D-D4E4A8A9B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8" y="3608388"/>
            <a:ext cx="1023937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그림 4">
            <a:extLst>
              <a:ext uri="{FF2B5EF4-FFF2-40B4-BE49-F238E27FC236}">
                <a16:creationId xmlns:a16="http://schemas.microsoft.com/office/drawing/2014/main" id="{664D5BCC-D488-6A49-2CE5-79D92FB33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8" y="4624388"/>
            <a:ext cx="124618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F64D9B4-72A9-D49C-BD06-6834D557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04_Hardware Support for OS (1/2)</a:t>
            </a:r>
            <a:endParaRPr lang="ko-KR" altLang="en-US"/>
          </a:p>
        </p:txBody>
      </p:sp>
      <p:sp>
        <p:nvSpPr>
          <p:cNvPr id="18435" name="내용 개체 틀 4">
            <a:extLst>
              <a:ext uri="{FF2B5EF4-FFF2-40B4-BE49-F238E27FC236}">
                <a16:creationId xmlns:a16="http://schemas.microsoft.com/office/drawing/2014/main" id="{D1435BAF-C0E4-3C9E-46DB-F54E014DBB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Processor</a:t>
            </a:r>
          </a:p>
          <a:p>
            <a:pPr lvl="1">
              <a:defRPr/>
            </a:pPr>
            <a:r>
              <a:rPr lang="en-US" altLang="ko-KR" dirty="0"/>
              <a:t>Most operating systems rely on processors to implement their protection mechanisms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Preventing processes from accessing privileged instructions  or memory that has not been allocated to them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Computer System</a:t>
            </a:r>
            <a:r>
              <a:rPr lang="ko-KR" altLang="en-US" dirty="0"/>
              <a:t> </a:t>
            </a:r>
            <a:r>
              <a:rPr lang="en-US" altLang="ko-KR" dirty="0"/>
              <a:t>Execution Modes</a:t>
            </a:r>
          </a:p>
          <a:p>
            <a:pPr lvl="3">
              <a:defRPr/>
            </a:pPr>
            <a:r>
              <a:rPr lang="en-US" altLang="ko-KR" dirty="0"/>
              <a:t>User Mode – Prevent the direct access of protected resources</a:t>
            </a:r>
          </a:p>
          <a:p>
            <a:pPr lvl="3">
              <a:defRPr/>
            </a:pPr>
            <a:r>
              <a:rPr lang="en-US" altLang="ko-KR" dirty="0"/>
              <a:t>Kernel Mode</a:t>
            </a:r>
            <a:r>
              <a:rPr lang="ko-KR" altLang="en-US" dirty="0"/>
              <a:t> </a:t>
            </a:r>
            <a:r>
              <a:rPr lang="en-US" altLang="ko-KR" dirty="0"/>
              <a:t>- Execute privileged instructions and access protected resources</a:t>
            </a:r>
          </a:p>
          <a:p>
            <a:pPr lvl="3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Memory Protection and management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Prevents processes from accessing memory that has not been assigned to them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Implement using processor registers that can be modified only by privileged instructions (ex, bounds register)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Interrupts and Exceptions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Interrupts - A signal that devices send to the processor when an event occurs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Exceptions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 kind of interrupts generated in response to errors, such as hardware failures, logic errors and protection violations 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D7A27B2-2CF0-4108-6FAC-F324CFF6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04_Hardware Support for OS (2/2)</a:t>
            </a:r>
            <a:endParaRPr lang="ko-KR" altLang="en-US"/>
          </a:p>
        </p:txBody>
      </p:sp>
      <p:sp>
        <p:nvSpPr>
          <p:cNvPr id="19459" name="내용 개체 틀 4">
            <a:extLst>
              <a:ext uri="{FF2B5EF4-FFF2-40B4-BE49-F238E27FC236}">
                <a16:creationId xmlns:a16="http://schemas.microsoft.com/office/drawing/2014/main" id="{E1EAE1FF-5102-E032-0D38-E9FA91DCCC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Bootstrapping</a:t>
            </a:r>
          </a:p>
          <a:p>
            <a:pPr lvl="1">
              <a:defRPr/>
            </a:pPr>
            <a:r>
              <a:rPr lang="en-US" altLang="ko-KR" dirty="0"/>
              <a:t>Load OS components into main memory 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Execution by BIOS(Basic I/O System)</a:t>
            </a:r>
          </a:p>
          <a:p>
            <a:pPr lvl="3">
              <a:defRPr/>
            </a:pPr>
            <a:r>
              <a:rPr lang="en-US" altLang="ko-KR" dirty="0"/>
              <a:t>Initializes the system hardware</a:t>
            </a:r>
          </a:p>
          <a:p>
            <a:pPr lvl="3">
              <a:defRPr/>
            </a:pPr>
            <a:r>
              <a:rPr lang="en-US" altLang="ko-KR" dirty="0"/>
              <a:t>Load instructions into main memory from a region of secondary storage called the boot sector</a:t>
            </a:r>
          </a:p>
          <a:p>
            <a:pPr lvl="1">
              <a:defRPr/>
            </a:pPr>
            <a:r>
              <a:rPr lang="en-US" altLang="ko-KR" dirty="0"/>
              <a:t>Initialize processor registers</a:t>
            </a:r>
          </a:p>
          <a:p>
            <a:pPr lvl="1">
              <a:defRPr/>
            </a:pPr>
            <a:r>
              <a:rPr lang="en-US" altLang="ko-KR" dirty="0"/>
              <a:t>Prepare the system to run user applications</a:t>
            </a:r>
          </a:p>
          <a:p>
            <a:pPr lvl="1">
              <a:defRPr/>
            </a:pPr>
            <a:r>
              <a:rPr lang="en-US" altLang="ko-KR" dirty="0"/>
              <a:t>If system does not load boot sector, the user is unable to access any of the computer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en-US" altLang="ko-KR" dirty="0"/>
              <a:t>s HW</a:t>
            </a:r>
          </a:p>
        </p:txBody>
      </p:sp>
      <p:pic>
        <p:nvPicPr>
          <p:cNvPr id="20484" name="그림 1">
            <a:extLst>
              <a:ext uri="{FF2B5EF4-FFF2-40B4-BE49-F238E27FC236}">
                <a16:creationId xmlns:a16="http://schemas.microsoft.com/office/drawing/2014/main" id="{3A2AB8C6-4729-BE58-990E-0AC27D861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924300"/>
            <a:ext cx="52006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7C71A6B-E45E-82EA-3685-9E562DA8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05_Caching and Buffering</a:t>
            </a:r>
            <a:endParaRPr lang="ko-KR" altLang="en-US"/>
          </a:p>
        </p:txBody>
      </p:sp>
      <p:sp>
        <p:nvSpPr>
          <p:cNvPr id="20483" name="내용 개체 틀 4">
            <a:extLst>
              <a:ext uri="{FF2B5EF4-FFF2-40B4-BE49-F238E27FC236}">
                <a16:creationId xmlns:a16="http://schemas.microsoft.com/office/drawing/2014/main" id="{55FF7757-974A-0C8C-CCBE-7F7FC7DA2F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Caching and Buffering</a:t>
            </a:r>
          </a:p>
          <a:p>
            <a:pPr lvl="1">
              <a:defRPr/>
            </a:pPr>
            <a:r>
              <a:rPr lang="en-US" altLang="ko-KR" dirty="0"/>
              <a:t>Cache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The high cost of fast storage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Cache hit – A referenced item is present in the cache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Cache miss – A referenced item is not present in the cache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Example of cache</a:t>
            </a:r>
          </a:p>
          <a:p>
            <a:pPr lvl="3">
              <a:defRPr/>
            </a:pPr>
            <a:r>
              <a:rPr lang="en-US" altLang="ko-KR" dirty="0"/>
              <a:t>L1 and</a:t>
            </a:r>
            <a:r>
              <a:rPr lang="ko-KR" altLang="en-US" dirty="0"/>
              <a:t> </a:t>
            </a:r>
            <a:r>
              <a:rPr lang="en-US" altLang="ko-KR" dirty="0"/>
              <a:t>L2 Processor caches</a:t>
            </a:r>
          </a:p>
          <a:p>
            <a:pPr lvl="3">
              <a:defRPr/>
            </a:pPr>
            <a:r>
              <a:rPr lang="en-US" altLang="ko-KR" dirty="0"/>
              <a:t>Systems allocate a portion of main memory to cache data from secondary storage 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Buffer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Storage area that temporarily holds data during transfers between devices or processes that operate at different speeds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Improve system performance by allowing software and hardware devices to transmit data and requests asynchronously </a:t>
            </a:r>
          </a:p>
          <a:p>
            <a:pPr lvl="2">
              <a:buFont typeface="Arial" charset="0"/>
              <a:buChar char="•"/>
              <a:defRPr/>
            </a:pPr>
            <a:endParaRPr lang="ko-KR" altLang="en-US" dirty="0"/>
          </a:p>
          <a:p>
            <a:pPr lvl="1">
              <a:defRPr/>
            </a:pPr>
            <a:r>
              <a:rPr lang="en-US" altLang="ko-KR" dirty="0"/>
              <a:t>Spooling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A technique in which an intermediate device, such as a disk, is interposed </a:t>
            </a:r>
          </a:p>
          <a:p>
            <a:pPr marL="444500" lvl="2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between a process and a low-speed or buffer-limited I/O device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/>
          </a:p>
        </p:txBody>
      </p:sp>
      <p:pic>
        <p:nvPicPr>
          <p:cNvPr id="21508" name="그림 1">
            <a:extLst>
              <a:ext uri="{FF2B5EF4-FFF2-40B4-BE49-F238E27FC236}">
                <a16:creationId xmlns:a16="http://schemas.microsoft.com/office/drawing/2014/main" id="{112FE5A4-6DC0-7F52-5B23-1FED4EC1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892175"/>
            <a:ext cx="198755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그림 2">
            <a:extLst>
              <a:ext uri="{FF2B5EF4-FFF2-40B4-BE49-F238E27FC236}">
                <a16:creationId xmlns:a16="http://schemas.microsoft.com/office/drawing/2014/main" id="{DFAFACEA-AB89-D761-E04A-0C8CF061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90" y="3531221"/>
            <a:ext cx="259238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12C72-E1C3-69B2-6322-B3C60413863C}"/>
              </a:ext>
            </a:extLst>
          </p:cNvPr>
          <p:cNvSpPr txBox="1"/>
          <p:nvPr/>
        </p:nvSpPr>
        <p:spPr>
          <a:xfrm>
            <a:off x="2771037" y="3543084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+mn-ea"/>
                <a:ea typeface="+mn-ea"/>
              </a:rPr>
              <a:t>Device1</a:t>
            </a:r>
            <a:endParaRPr lang="ko-KR" altLang="en-US" sz="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14955-C6C0-DB9B-4994-8D6EA0B83A28}"/>
              </a:ext>
            </a:extLst>
          </p:cNvPr>
          <p:cNvSpPr txBox="1"/>
          <p:nvPr/>
        </p:nvSpPr>
        <p:spPr>
          <a:xfrm>
            <a:off x="5175186" y="3803206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+mn-ea"/>
                <a:ea typeface="+mn-ea"/>
              </a:rPr>
              <a:t>Device2</a:t>
            </a:r>
            <a:endParaRPr lang="ko-KR" altLang="en-US" sz="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1665F04-3070-18AF-20B8-434CE2D2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06_Software Overview (1/2)</a:t>
            </a:r>
            <a:endParaRPr lang="ko-KR" altLang="en-US"/>
          </a:p>
        </p:txBody>
      </p:sp>
      <p:sp>
        <p:nvSpPr>
          <p:cNvPr id="22531" name="내용 개체 틀 4">
            <a:extLst>
              <a:ext uri="{FF2B5EF4-FFF2-40B4-BE49-F238E27FC236}">
                <a16:creationId xmlns:a16="http://schemas.microsoft.com/office/drawing/2014/main" id="{14EF869F-74C4-FD95-038B-370AA21797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1800"/>
              <a:t>Machine Language and Assembly Language</a:t>
            </a:r>
          </a:p>
          <a:p>
            <a:pPr lvl="1"/>
            <a:r>
              <a:rPr lang="en-US" altLang="ko-KR" sz="1600"/>
              <a:t>Machine Language - streams of numbers (1s and Os) that instruct computers how to perform their most elementary operations</a:t>
            </a:r>
          </a:p>
          <a:p>
            <a:pPr lvl="1"/>
            <a:r>
              <a:rPr lang="en-US" altLang="ko-KR" sz="1600"/>
              <a:t>Assembly Language - English-like abbreviations to represent the computer's basic operations</a:t>
            </a:r>
          </a:p>
          <a:p>
            <a:pPr lvl="1"/>
            <a:endParaRPr lang="en-US" altLang="ko-KR" sz="1600"/>
          </a:p>
          <a:p>
            <a:r>
              <a:rPr lang="en-US" altLang="ko-KR" sz="1800"/>
              <a:t>Interpreters and Compilers</a:t>
            </a:r>
          </a:p>
          <a:p>
            <a:pPr lvl="1"/>
            <a:r>
              <a:rPr lang="en-US" altLang="ko-KR" sz="1600"/>
              <a:t>Compiler - convert high-level language programs to machine language programs</a:t>
            </a:r>
          </a:p>
          <a:p>
            <a:pPr lvl="1"/>
            <a:r>
              <a:rPr lang="en-US" altLang="ko-KR" sz="1600"/>
              <a:t>Interpreter - programs which directly execute source code or code has been reduced to a low-level language that is not machine code</a:t>
            </a:r>
          </a:p>
          <a:p>
            <a:pPr lvl="1"/>
            <a:endParaRPr lang="en-US" altLang="ko-KR" sz="1600"/>
          </a:p>
          <a:p>
            <a:r>
              <a:rPr lang="en-US" altLang="ko-KR" sz="1800"/>
              <a:t>High-Level Languages</a:t>
            </a:r>
          </a:p>
          <a:p>
            <a:pPr lvl="1"/>
            <a:r>
              <a:rPr lang="en-US" altLang="ko-KR" sz="1600"/>
              <a:t>Language that look similar to everyday English and that contain common mathematical notations</a:t>
            </a:r>
          </a:p>
          <a:p>
            <a:pPr lvl="1"/>
            <a:r>
              <a:rPr lang="en-US" altLang="ko-KR" sz="1600"/>
              <a:t>Fortran(for scientific and engineering applications, 1950s), COBOL(for business applications, 1950s), C(development language of the UNIX OS, 1970s), C++(extension of C, capabilities for OOP, 1980s), Java(create applications that could be downloaded over the Web and executed in Web browsers, 1995), C#(designed specifically to be the key development language for the .NET platform, 2000)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FEEFF14-66FC-A9BB-9E78-1680A18C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06_Software Overview (2/2)</a:t>
            </a:r>
            <a:endParaRPr lang="ko-KR" altLang="en-US"/>
          </a:p>
        </p:txBody>
      </p:sp>
      <p:sp>
        <p:nvSpPr>
          <p:cNvPr id="23555" name="내용 개체 틀 4">
            <a:extLst>
              <a:ext uri="{FF2B5EF4-FFF2-40B4-BE49-F238E27FC236}">
                <a16:creationId xmlns:a16="http://schemas.microsoft.com/office/drawing/2014/main" id="{70A9B95D-F913-3998-768D-0C4B504A73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Structured Programming (= Modular Programming)</a:t>
            </a:r>
          </a:p>
          <a:p>
            <a:pPr lvl="1"/>
            <a:r>
              <a:rPr lang="en-US" altLang="ko-KR"/>
              <a:t>A disciplined approach to creating programs that are clear, correct and easy to modify</a:t>
            </a:r>
          </a:p>
          <a:p>
            <a:pPr lvl="1"/>
            <a:r>
              <a:rPr lang="en-US" altLang="ko-KR"/>
              <a:t>Pascal - Designed for teaching structured programming</a:t>
            </a:r>
          </a:p>
          <a:p>
            <a:pPr lvl="1"/>
            <a:r>
              <a:rPr lang="en-US" altLang="ko-KR"/>
              <a:t>Ada - The first languages designed to facilitate concurrent programming</a:t>
            </a:r>
          </a:p>
          <a:p>
            <a:pPr lvl="1"/>
            <a:endParaRPr lang="en-US" altLang="ko-KR"/>
          </a:p>
          <a:p>
            <a:r>
              <a:rPr lang="en-US" altLang="ko-KR"/>
              <a:t>Object-Oriented Programming</a:t>
            </a:r>
          </a:p>
          <a:p>
            <a:pPr lvl="1"/>
            <a:r>
              <a:rPr lang="en-US" altLang="ko-KR"/>
              <a:t>Object technology - A packaging scheme for creating meaningful software units</a:t>
            </a:r>
          </a:p>
          <a:p>
            <a:pPr lvl="1"/>
            <a:r>
              <a:rPr lang="en-US" altLang="ko-KR"/>
              <a:t>Objects - </a:t>
            </a:r>
            <a:r>
              <a:rPr lang="en-US" altLang="ko-KR" u="sng"/>
              <a:t>properties</a:t>
            </a:r>
            <a:r>
              <a:rPr lang="en-US" altLang="ko-KR"/>
              <a:t>(also called attributes), such as color, size and weight; and they perform </a:t>
            </a:r>
            <a:r>
              <a:rPr lang="en-US" altLang="ko-KR" u="sng"/>
              <a:t>actions</a:t>
            </a:r>
            <a:r>
              <a:rPr lang="en-US" altLang="ko-KR"/>
              <a:t> (also called behaviors or methods), such as moving, sleeping or drawing</a:t>
            </a:r>
          </a:p>
          <a:p>
            <a:pPr lvl="1"/>
            <a:r>
              <a:rPr lang="en-US" altLang="ko-KR"/>
              <a:t>Classes are types of related objects (ex, “car”class)</a:t>
            </a:r>
          </a:p>
          <a:p>
            <a:pPr lvl="1"/>
            <a:r>
              <a:rPr lang="en-US" altLang="ko-KR"/>
              <a:t>A class specifies the general format of its objects, and the properties and actions available to an object depend on its class</a:t>
            </a:r>
          </a:p>
          <a:p>
            <a:pPr lvl="1"/>
            <a:r>
              <a:rPr lang="en-US" altLang="ko-KR"/>
              <a:t>Improve SW reusability and production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2">
            <a:extLst>
              <a:ext uri="{FF2B5EF4-FFF2-40B4-BE49-F238E27FC236}">
                <a16:creationId xmlns:a16="http://schemas.microsoft.com/office/drawing/2014/main" id="{4B747300-A7BE-94A3-2531-B5EE2DDA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8913"/>
            <a:ext cx="7391400" cy="563562"/>
          </a:xfrm>
          <a:ln/>
        </p:spPr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6147" name="내용 개체 틀 1">
            <a:extLst>
              <a:ext uri="{FF2B5EF4-FFF2-40B4-BE49-F238E27FC236}">
                <a16:creationId xmlns:a16="http://schemas.microsoft.com/office/drawing/2014/main" id="{0B16F4C1-88AD-9AD6-7B51-FF09A971E3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954088"/>
            <a:ext cx="7237413" cy="4057650"/>
          </a:xfrm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01_Introduction</a:t>
            </a: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02_Evolution of Hardware Devices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03_Hardware Components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04_Hardware Support for OS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05_Caching and Buffering</a:t>
            </a: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06_Software Overview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07_Application Programming Interfaces (APIs)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08_Compiling, Linking and Loading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09_Firmware</a:t>
            </a:r>
            <a:endParaRPr lang="ko-KR" altLang="en-US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</a:rPr>
              <a:t>10_Middleware</a:t>
            </a:r>
          </a:p>
        </p:txBody>
      </p:sp>
      <p:sp>
        <p:nvSpPr>
          <p:cNvPr id="6148" name="TextBox 3">
            <a:extLst>
              <a:ext uri="{FF2B5EF4-FFF2-40B4-BE49-F238E27FC236}">
                <a16:creationId xmlns:a16="http://schemas.microsoft.com/office/drawing/2014/main" id="{1D437A86-528F-DB76-0D8E-7660DE8EB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8" y="5011738"/>
            <a:ext cx="6613525" cy="17113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0000FF"/>
                </a:solidFill>
              </a:rPr>
              <a:t>Objectives - you should understand: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0000FF"/>
                </a:solidFill>
              </a:rPr>
              <a:t>• hardware components that must be managed by an operating system.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0000FF"/>
                </a:solidFill>
              </a:rPr>
              <a:t>• how hardware has evolved to support operating system functions.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0000FF"/>
                </a:solidFill>
              </a:rPr>
              <a:t>• how to optimize performance of various hardware devices.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0000FF"/>
                </a:solidFill>
              </a:rPr>
              <a:t>• the notion of an application programming interface (API).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0000FF"/>
                </a:solidFill>
              </a:rPr>
              <a:t>• the process of compilation, linking and loading.</a:t>
            </a:r>
            <a:endParaRPr lang="ko-KR" altLang="en-US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8148159-FC1A-FCFD-C763-ED25AF6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07_Application Programming Interface</a:t>
            </a:r>
            <a:endParaRPr lang="ko-KR" altLang="en-US"/>
          </a:p>
        </p:txBody>
      </p:sp>
      <p:sp>
        <p:nvSpPr>
          <p:cNvPr id="24579" name="내용 개체 틀 4">
            <a:extLst>
              <a:ext uri="{FF2B5EF4-FFF2-40B4-BE49-F238E27FC236}">
                <a16:creationId xmlns:a16="http://schemas.microsoft.com/office/drawing/2014/main" id="{A0E62AB6-92D9-E00F-AFD0-0422EB2372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API, Application Programming Interface</a:t>
            </a:r>
          </a:p>
          <a:p>
            <a:pPr lvl="1"/>
            <a:r>
              <a:rPr lang="en-US" altLang="ko-KR"/>
              <a:t>A set of routines that programmers can use to request services from the operating system </a:t>
            </a:r>
          </a:p>
          <a:p>
            <a:pPr lvl="1"/>
            <a:r>
              <a:rPr lang="en-US" altLang="ko-KR"/>
              <a:t>Communication between SW and the OS is performed exclusively through APIs</a:t>
            </a:r>
          </a:p>
          <a:p>
            <a:pPr lvl="1"/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Examples</a:t>
            </a:r>
          </a:p>
          <a:p>
            <a:pPr lvl="2"/>
            <a:r>
              <a:rPr lang="en-US" altLang="ko-KR"/>
              <a:t>POSIX(Portable OS Interface) Standards</a:t>
            </a:r>
          </a:p>
          <a:p>
            <a:pPr lvl="2"/>
            <a:r>
              <a:rPr lang="en-US" altLang="ko-KR"/>
              <a:t>Windows</a:t>
            </a:r>
            <a:r>
              <a:rPr lang="ko-KR" altLang="en-US"/>
              <a:t> </a:t>
            </a:r>
            <a:r>
              <a:rPr lang="en-US" altLang="ko-KR"/>
              <a:t>API</a:t>
            </a:r>
          </a:p>
        </p:txBody>
      </p:sp>
      <p:pic>
        <p:nvPicPr>
          <p:cNvPr id="24580" name="그림 1">
            <a:extLst>
              <a:ext uri="{FF2B5EF4-FFF2-40B4-BE49-F238E27FC236}">
                <a16:creationId xmlns:a16="http://schemas.microsoft.com/office/drawing/2014/main" id="{382D6E2C-8B04-51E6-7C53-759FCE9D9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3519488"/>
            <a:ext cx="587375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CFD9B4-6EC8-E8BA-C10E-509CFCC7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(1/7)</a:t>
            </a:r>
            <a:endParaRPr lang="ko-KR" altLang="en-US"/>
          </a:p>
        </p:txBody>
      </p:sp>
      <p:sp>
        <p:nvSpPr>
          <p:cNvPr id="25603" name="내용 개체 틀 4">
            <a:extLst>
              <a:ext uri="{FF2B5EF4-FFF2-40B4-BE49-F238E27FC236}">
                <a16:creationId xmlns:a16="http://schemas.microsoft.com/office/drawing/2014/main" id="{57D0D3A1-EA07-6AFA-C1E4-64E6CA6674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To execute a program written in a high-level language</a:t>
            </a:r>
          </a:p>
          <a:p>
            <a:pPr lvl="1"/>
            <a:r>
              <a:rPr lang="en-US" altLang="ko-KR"/>
              <a:t>Compiling - Translates into machine language</a:t>
            </a:r>
          </a:p>
          <a:p>
            <a:pPr lvl="1"/>
            <a:r>
              <a:rPr lang="en-US" altLang="ko-KR"/>
              <a:t>Linking - Links with various other machine-language programs on which it depends</a:t>
            </a:r>
          </a:p>
          <a:p>
            <a:pPr lvl="1"/>
            <a:r>
              <a:rPr lang="en-US" altLang="ko-KR"/>
              <a:t>Loading – Load into main memory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1BEE40D-97AC-9CA1-75D8-47EB4DCC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(2/7)</a:t>
            </a:r>
            <a:endParaRPr lang="ko-KR" altLang="en-US"/>
          </a:p>
        </p:txBody>
      </p:sp>
      <p:sp>
        <p:nvSpPr>
          <p:cNvPr id="23555" name="내용 개체 틀 4">
            <a:extLst>
              <a:ext uri="{FF2B5EF4-FFF2-40B4-BE49-F238E27FC236}">
                <a16:creationId xmlns:a16="http://schemas.microsoft.com/office/drawing/2014/main" id="{D4CD62AC-056B-85F9-90F7-9E3AFFF62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/>
              <a:t>Compiling</a:t>
            </a:r>
          </a:p>
          <a:p>
            <a:pPr lvl="1">
              <a:defRPr/>
            </a:pPr>
            <a:r>
              <a:rPr lang="en-US" altLang="ko-KR" sz="1400" dirty="0"/>
              <a:t>Translating the high-level programming language code to machine language</a:t>
            </a:r>
          </a:p>
          <a:p>
            <a:pPr lvl="1">
              <a:defRPr/>
            </a:pPr>
            <a:r>
              <a:rPr lang="en-US" altLang="ko-KR" sz="1600" dirty="0"/>
              <a:t>Compiling Process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Lexer(Lexical Analyzer or Scanner)</a:t>
            </a:r>
          </a:p>
          <a:p>
            <a:pPr lvl="3">
              <a:defRPr/>
            </a:pPr>
            <a:r>
              <a:rPr lang="en-US" altLang="ko-KR" sz="1400" dirty="0"/>
              <a:t>Separates the characters of a program's source into tokens</a:t>
            </a:r>
          </a:p>
          <a:p>
            <a:pPr lvl="4">
              <a:defRPr/>
            </a:pPr>
            <a:r>
              <a:rPr lang="en-US" altLang="ko-KR" sz="1200" dirty="0"/>
              <a:t>Token: keywords(if, else,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), identifiers(named variables, constants), operators(-, +, *, /), punctuation( ; 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Parser(Syntax analyzer)</a:t>
            </a:r>
          </a:p>
          <a:p>
            <a:pPr lvl="3">
              <a:defRPr/>
            </a:pPr>
            <a:r>
              <a:rPr lang="en-US" altLang="ko-KR" sz="1400" dirty="0"/>
              <a:t>Groups the tokens into syntactically correct statements 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Intermediate Code Generator</a:t>
            </a:r>
          </a:p>
          <a:p>
            <a:pPr lvl="3">
              <a:defRPr/>
            </a:pPr>
            <a:r>
              <a:rPr lang="en-US" altLang="ko-KR" sz="1400" dirty="0"/>
              <a:t>Converts syntactic structure into a stream of simple instructions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Optimizer</a:t>
            </a:r>
          </a:p>
          <a:p>
            <a:pPr lvl="3">
              <a:defRPr/>
            </a:pPr>
            <a:r>
              <a:rPr lang="en-US" altLang="ko-KR" sz="1400" dirty="0"/>
              <a:t>Improve the code's execution efficiency and reduce the program's memory requirements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Code Generator</a:t>
            </a:r>
          </a:p>
          <a:p>
            <a:pPr lvl="3">
              <a:buFont typeface="Arial" charset="0"/>
              <a:buChar char="•"/>
              <a:defRPr/>
            </a:pPr>
            <a:r>
              <a:rPr lang="en-US" altLang="ko-KR" sz="1400" dirty="0"/>
              <a:t>Produces the object file containing the machine-language instructions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dirty="0"/>
          </a:p>
        </p:txBody>
      </p:sp>
      <p:pic>
        <p:nvPicPr>
          <p:cNvPr id="26628" name="그림 1">
            <a:extLst>
              <a:ext uri="{FF2B5EF4-FFF2-40B4-BE49-F238E27FC236}">
                <a16:creationId xmlns:a16="http://schemas.microsoft.com/office/drawing/2014/main" id="{0261D7EA-C8A2-A778-6DB3-1BCC6E9F0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5003800"/>
            <a:ext cx="51625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1">
            <a:extLst>
              <a:ext uri="{FF2B5EF4-FFF2-40B4-BE49-F238E27FC236}">
                <a16:creationId xmlns:a16="http://schemas.microsoft.com/office/drawing/2014/main" id="{DA398006-CC97-FAF5-CA4F-574F6B9BD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984750"/>
            <a:ext cx="23177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80FBC27-5592-01BD-DA49-FE4F4E7A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(3/7)</a:t>
            </a:r>
            <a:endParaRPr lang="ko-KR" altLang="en-US"/>
          </a:p>
        </p:txBody>
      </p:sp>
      <p:sp>
        <p:nvSpPr>
          <p:cNvPr id="27651" name="내용 개체 틀 4">
            <a:extLst>
              <a:ext uri="{FF2B5EF4-FFF2-40B4-BE49-F238E27FC236}">
                <a16:creationId xmlns:a16="http://schemas.microsoft.com/office/drawing/2014/main" id="{65B7402C-C099-5C73-6843-F490F903BA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Linking</a:t>
            </a:r>
          </a:p>
          <a:p>
            <a:pPr lvl="1"/>
            <a:r>
              <a:rPr lang="en-US" altLang="ko-KR"/>
              <a:t>The process of integrating the various modules referenced by a program into a single executable unit</a:t>
            </a:r>
          </a:p>
          <a:p>
            <a:pPr lvl="1"/>
            <a:r>
              <a:rPr lang="en-US" altLang="ko-KR"/>
              <a:t>Program - Several independently developed subprograms, called modules.</a:t>
            </a:r>
          </a:p>
          <a:p>
            <a:pPr lvl="1"/>
            <a:r>
              <a:rPr lang="en-US" altLang="ko-KR"/>
              <a:t>Library - Precompiled modules as a common computer routines</a:t>
            </a:r>
          </a:p>
          <a:p>
            <a:pPr lvl="1"/>
            <a:r>
              <a:rPr lang="en-US" altLang="ko-KR"/>
              <a:t>Object Module</a:t>
            </a:r>
          </a:p>
        </p:txBody>
      </p:sp>
      <p:pic>
        <p:nvPicPr>
          <p:cNvPr id="27652" name="그림 1">
            <a:extLst>
              <a:ext uri="{FF2B5EF4-FFF2-40B4-BE49-F238E27FC236}">
                <a16:creationId xmlns:a16="http://schemas.microsoft.com/office/drawing/2014/main" id="{740C89D7-25A3-6201-EC8C-9820CBDB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249613"/>
            <a:ext cx="51530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854497A-8A65-F94D-DA72-BE502E2F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(4/7)</a:t>
            </a:r>
            <a:endParaRPr lang="ko-KR" altLang="en-US"/>
          </a:p>
        </p:txBody>
      </p:sp>
      <p:sp>
        <p:nvSpPr>
          <p:cNvPr id="28675" name="내용 개체 틀 4">
            <a:extLst>
              <a:ext uri="{FF2B5EF4-FFF2-40B4-BE49-F238E27FC236}">
                <a16:creationId xmlns:a16="http://schemas.microsoft.com/office/drawing/2014/main" id="{E0345F68-C42D-6190-DAC5-664DB78DCA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Linking(CONT)</a:t>
            </a:r>
          </a:p>
          <a:p>
            <a:pPr lvl="1"/>
            <a:r>
              <a:rPr lang="en-US" altLang="ko-KR"/>
              <a:t>Linking Process</a:t>
            </a:r>
          </a:p>
          <a:p>
            <a:pPr lvl="1"/>
            <a:endParaRPr lang="en-US" altLang="ko-KR"/>
          </a:p>
        </p:txBody>
      </p:sp>
      <p:pic>
        <p:nvPicPr>
          <p:cNvPr id="28676" name="그림 1">
            <a:extLst>
              <a:ext uri="{FF2B5EF4-FFF2-40B4-BE49-F238E27FC236}">
                <a16:creationId xmlns:a16="http://schemas.microsoft.com/office/drawing/2014/main" id="{41C3FC3A-C6E2-D93E-83DA-E7549E42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673225"/>
            <a:ext cx="509746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0033AE3-5A61-EA5B-4690-6EBA95A2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(5/7)</a:t>
            </a:r>
            <a:endParaRPr lang="ko-KR" altLang="en-US"/>
          </a:p>
        </p:txBody>
      </p:sp>
      <p:sp>
        <p:nvSpPr>
          <p:cNvPr id="29699" name="내용 개체 틀 4">
            <a:extLst>
              <a:ext uri="{FF2B5EF4-FFF2-40B4-BE49-F238E27FC236}">
                <a16:creationId xmlns:a16="http://schemas.microsoft.com/office/drawing/2014/main" id="{890A6945-1546-58F1-6BDF-79DEAB97EA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Linking(CONT)</a:t>
            </a:r>
          </a:p>
          <a:p>
            <a:pPr lvl="1"/>
            <a:r>
              <a:rPr lang="en-US" altLang="ko-KR"/>
              <a:t>Symbol Resolution</a:t>
            </a:r>
          </a:p>
          <a:p>
            <a:pPr lvl="1"/>
            <a:endParaRPr lang="en-US" altLang="ko-KR"/>
          </a:p>
        </p:txBody>
      </p:sp>
      <p:pic>
        <p:nvPicPr>
          <p:cNvPr id="29700" name="그림 1">
            <a:extLst>
              <a:ext uri="{FF2B5EF4-FFF2-40B4-BE49-F238E27FC236}">
                <a16:creationId xmlns:a16="http://schemas.microsoft.com/office/drawing/2014/main" id="{21FA9C68-359A-6FB0-2ED2-B6A7357F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998538"/>
            <a:ext cx="4722813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F2DDBDD-9ADD-250D-E289-621E89B4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(6/7)</a:t>
            </a:r>
            <a:endParaRPr lang="ko-KR" altLang="en-US"/>
          </a:p>
        </p:txBody>
      </p:sp>
      <p:sp>
        <p:nvSpPr>
          <p:cNvPr id="27651" name="내용 개체 틀 4">
            <a:extLst>
              <a:ext uri="{FF2B5EF4-FFF2-40B4-BE49-F238E27FC236}">
                <a16:creationId xmlns:a16="http://schemas.microsoft.com/office/drawing/2014/main" id="{B486096E-4F3D-D6AA-9F5B-2B60786DFE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Loading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800" dirty="0"/>
              <a:t>Loader</a:t>
            </a:r>
          </a:p>
          <a:p>
            <a:pPr lvl="3">
              <a:defRPr/>
            </a:pPr>
            <a:r>
              <a:rPr lang="en-US" altLang="ko-KR" sz="1800" dirty="0"/>
              <a:t>Placing each instruction and data unit at a particular main memory address</a:t>
            </a:r>
          </a:p>
          <a:p>
            <a:pPr lvl="3">
              <a:defRPr/>
            </a:pPr>
            <a:r>
              <a:rPr lang="en-US" altLang="ko-KR" sz="1600" dirty="0"/>
              <a:t>Absolute Loading</a:t>
            </a:r>
          </a:p>
          <a:p>
            <a:pPr lvl="4">
              <a:defRPr/>
            </a:pPr>
            <a:r>
              <a:rPr lang="en-US" altLang="ko-KR" sz="1400" dirty="0"/>
              <a:t>Places the instruction and data units at the addresses specified by the programmer or compiler </a:t>
            </a:r>
          </a:p>
          <a:p>
            <a:pPr lvl="3">
              <a:defRPr/>
            </a:pPr>
            <a:r>
              <a:rPr lang="en-US" altLang="ko-KR" sz="1600" dirty="0"/>
              <a:t>Relocatable loading</a:t>
            </a:r>
          </a:p>
          <a:p>
            <a:pPr lvl="4">
              <a:defRPr/>
            </a:pPr>
            <a:r>
              <a:rPr lang="en-US" altLang="ko-KR" sz="1400" dirty="0"/>
              <a:t>Performs when the load module contains relative addresses that need to be converted to actual memory addresses</a:t>
            </a:r>
          </a:p>
          <a:p>
            <a:pPr lvl="3">
              <a:defRPr/>
            </a:pPr>
            <a:r>
              <a:rPr lang="en-US" altLang="ko-KR" sz="1600" dirty="0"/>
              <a:t>Dynamic Loading</a:t>
            </a:r>
          </a:p>
          <a:p>
            <a:pPr lvl="4">
              <a:defRPr/>
            </a:pPr>
            <a:r>
              <a:rPr lang="en-US" altLang="ko-KR" sz="1400" dirty="0"/>
              <a:t>A technique that loads program modules upon first use</a:t>
            </a:r>
          </a:p>
        </p:txBody>
      </p:sp>
      <p:pic>
        <p:nvPicPr>
          <p:cNvPr id="30724" name="그림 1">
            <a:extLst>
              <a:ext uri="{FF2B5EF4-FFF2-40B4-BE49-F238E27FC236}">
                <a16:creationId xmlns:a16="http://schemas.microsoft.com/office/drawing/2014/main" id="{395E1205-79FC-D2F8-13CD-71FDA3BDF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4486275"/>
            <a:ext cx="44577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973301C-8BB0-56EE-022A-0A3D1F92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08_Compiling, Linking and Loading (7/7)</a:t>
            </a:r>
            <a:endParaRPr lang="ko-KR" altLang="en-US"/>
          </a:p>
        </p:txBody>
      </p:sp>
      <p:sp>
        <p:nvSpPr>
          <p:cNvPr id="31747" name="내용 개체 틀 4">
            <a:extLst>
              <a:ext uri="{FF2B5EF4-FFF2-40B4-BE49-F238E27FC236}">
                <a16:creationId xmlns:a16="http://schemas.microsoft.com/office/drawing/2014/main" id="{1B18A6A7-EF93-69BC-033E-915658E0E0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Compiling, Linking and Loading</a:t>
            </a:r>
          </a:p>
        </p:txBody>
      </p:sp>
      <p:pic>
        <p:nvPicPr>
          <p:cNvPr id="31748" name="그림 1">
            <a:extLst>
              <a:ext uri="{FF2B5EF4-FFF2-40B4-BE49-F238E27FC236}">
                <a16:creationId xmlns:a16="http://schemas.microsoft.com/office/drawing/2014/main" id="{15C202E4-967C-A2F9-3DD1-2360DB5B0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898650"/>
            <a:ext cx="691832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344CBA-65BE-3CE7-027C-45621A1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09_Firmware</a:t>
            </a:r>
            <a:endParaRPr lang="ko-KR" altLang="en-US"/>
          </a:p>
        </p:txBody>
      </p:sp>
      <p:sp>
        <p:nvSpPr>
          <p:cNvPr id="32771" name="내용 개체 틀 4">
            <a:extLst>
              <a:ext uri="{FF2B5EF4-FFF2-40B4-BE49-F238E27FC236}">
                <a16:creationId xmlns:a16="http://schemas.microsoft.com/office/drawing/2014/main" id="{DCB6C6E9-294E-D064-721A-FC021F53C9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Firmware</a:t>
            </a:r>
          </a:p>
          <a:p>
            <a:pPr lvl="1"/>
            <a:r>
              <a:rPr lang="en-US" altLang="ko-KR"/>
              <a:t>Executable instructions stored in persistent, often read-only memory attached to a device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Programmed with microprogramming</a:t>
            </a:r>
          </a:p>
          <a:p>
            <a:pPr lvl="2"/>
            <a:r>
              <a:rPr lang="en-US" altLang="ko-KR"/>
              <a:t>Microprogramming</a:t>
            </a:r>
            <a:r>
              <a:rPr lang="ko-KR" altLang="en-US"/>
              <a:t> </a:t>
            </a:r>
            <a:r>
              <a:rPr lang="en-US" altLang="ko-KR"/>
              <a:t>– A layer of programming below a computer's machine language</a:t>
            </a:r>
          </a:p>
        </p:txBody>
      </p:sp>
      <p:pic>
        <p:nvPicPr>
          <p:cNvPr id="32772" name="그림 1">
            <a:extLst>
              <a:ext uri="{FF2B5EF4-FFF2-40B4-BE49-F238E27FC236}">
                <a16:creationId xmlns:a16="http://schemas.microsoft.com/office/drawing/2014/main" id="{C93D7CC6-12D6-DA3B-A4D3-41A38113A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3756025"/>
            <a:ext cx="24161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그림 3">
            <a:extLst>
              <a:ext uri="{FF2B5EF4-FFF2-40B4-BE49-F238E27FC236}">
                <a16:creationId xmlns:a16="http://schemas.microsoft.com/office/drawing/2014/main" id="{148AEB25-C516-899B-DDFB-CE54802BC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79763"/>
            <a:ext cx="22606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B120D75-0D4C-A3E9-73AC-FC0DD670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10_Middleware</a:t>
            </a:r>
            <a:endParaRPr lang="ko-KR" altLang="en-US"/>
          </a:p>
        </p:txBody>
      </p:sp>
      <p:sp>
        <p:nvSpPr>
          <p:cNvPr id="33795" name="내용 개체 틀 4">
            <a:extLst>
              <a:ext uri="{FF2B5EF4-FFF2-40B4-BE49-F238E27FC236}">
                <a16:creationId xmlns:a16="http://schemas.microsoft.com/office/drawing/2014/main" id="{5C926109-1F6D-E945-8D12-4E5DACC19C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843963" cy="5715000"/>
          </a:xfrm>
        </p:spPr>
        <p:txBody>
          <a:bodyPr/>
          <a:lstStyle/>
          <a:p>
            <a:r>
              <a:rPr lang="en-US" altLang="ko-KR"/>
              <a:t>Software for Distributed Systems (= Middleware)</a:t>
            </a:r>
          </a:p>
          <a:p>
            <a:pPr lvl="1"/>
            <a:r>
              <a:rPr lang="en-US" altLang="ko-KR"/>
              <a:t>Allows an application running on one computer to communicate with an application running on a remote computer (ex, TCP/IP)</a:t>
            </a:r>
          </a:p>
          <a:p>
            <a:pPr lvl="1"/>
            <a:r>
              <a:rPr lang="en-US" altLang="ko-KR"/>
              <a:t>Enabling communications between computers in distributed systems</a:t>
            </a:r>
          </a:p>
          <a:p>
            <a:pPr lvl="1"/>
            <a:r>
              <a:rPr lang="en-US" altLang="ko-KR"/>
              <a:t>ODBC - Open DataBase Connectivity</a:t>
            </a:r>
          </a:p>
          <a:p>
            <a:pPr lvl="2"/>
            <a:r>
              <a:rPr lang="en-US" altLang="ko-KR"/>
              <a:t>Applications access databases through middleware call an ODBC driver</a:t>
            </a:r>
          </a:p>
          <a:p>
            <a:pPr lvl="2"/>
            <a:r>
              <a:rPr lang="en-US" altLang="ko-KR"/>
              <a:t>ODBC driver handles connecting to the database and retrieving the information required by the application</a:t>
            </a:r>
          </a:p>
        </p:txBody>
      </p:sp>
      <p:pic>
        <p:nvPicPr>
          <p:cNvPr id="33796" name="그림 1">
            <a:extLst>
              <a:ext uri="{FF2B5EF4-FFF2-40B4-BE49-F238E27FC236}">
                <a16:creationId xmlns:a16="http://schemas.microsoft.com/office/drawing/2014/main" id="{D17BAECC-15E4-C13A-90BC-B2B6841B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3563938"/>
            <a:ext cx="3595687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1">
            <a:extLst>
              <a:ext uri="{FF2B5EF4-FFF2-40B4-BE49-F238E27FC236}">
                <a16:creationId xmlns:a16="http://schemas.microsoft.com/office/drawing/2014/main" id="{22680071-E95E-8846-ABE2-B50D47D7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3400425"/>
            <a:ext cx="17907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53C3201-7E99-DC35-987C-4AFBA82F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01_Introduction</a:t>
            </a:r>
            <a:endParaRPr lang="ko-KR" altLang="en-US"/>
          </a:p>
        </p:txBody>
      </p:sp>
      <p:sp>
        <p:nvSpPr>
          <p:cNvPr id="6147" name="내용 개체 틀 4">
            <a:extLst>
              <a:ext uri="{FF2B5EF4-FFF2-40B4-BE49-F238E27FC236}">
                <a16:creationId xmlns:a16="http://schemas.microsoft.com/office/drawing/2014/main" id="{AD15865A-D491-F5D3-1CB6-25FE33B042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Main role of the OS</a:t>
            </a:r>
          </a:p>
          <a:p>
            <a:pPr lvl="1">
              <a:defRPr/>
            </a:pPr>
            <a:r>
              <a:rPr lang="en-US" altLang="ko-KR" dirty="0"/>
              <a:t>Resource Manager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OS design is closely tied to the HW and SW management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HW &amp; SW Resources</a:t>
            </a:r>
          </a:p>
          <a:p>
            <a:pPr lvl="3">
              <a:defRPr/>
            </a:pPr>
            <a:r>
              <a:rPr lang="en-US" altLang="ko-KR" dirty="0"/>
              <a:t>Processor</a:t>
            </a:r>
          </a:p>
          <a:p>
            <a:pPr lvl="3">
              <a:defRPr/>
            </a:pPr>
            <a:r>
              <a:rPr lang="en-US" altLang="ko-KR" dirty="0"/>
              <a:t>Memory</a:t>
            </a:r>
          </a:p>
          <a:p>
            <a:pPr lvl="3">
              <a:defRPr/>
            </a:pPr>
            <a:r>
              <a:rPr lang="en-US" altLang="ko-KR" dirty="0"/>
              <a:t>Secondary Storage</a:t>
            </a:r>
          </a:p>
          <a:p>
            <a:pPr lvl="3">
              <a:defRPr/>
            </a:pPr>
            <a:r>
              <a:rPr lang="en-US" altLang="ko-KR" dirty="0"/>
              <a:t>I/O Devices</a:t>
            </a:r>
          </a:p>
          <a:p>
            <a:pPr lvl="3">
              <a:defRPr/>
            </a:pPr>
            <a:r>
              <a:rPr lang="en-US" altLang="ko-KR" dirty="0"/>
              <a:t>Process</a:t>
            </a:r>
          </a:p>
          <a:p>
            <a:pPr lvl="3">
              <a:defRPr/>
            </a:pPr>
            <a:r>
              <a:rPr lang="en-US" altLang="ko-KR" dirty="0"/>
              <a:t>Thread</a:t>
            </a:r>
          </a:p>
          <a:p>
            <a:pPr lvl="3">
              <a:defRPr/>
            </a:pPr>
            <a:r>
              <a:rPr lang="en-US" altLang="ko-KR" dirty="0"/>
              <a:t>File</a:t>
            </a:r>
          </a:p>
          <a:p>
            <a:pPr lvl="3">
              <a:defRPr/>
            </a:pPr>
            <a:r>
              <a:rPr lang="en-US" altLang="ko-KR" dirty="0"/>
              <a:t>Database</a:t>
            </a:r>
          </a:p>
        </p:txBody>
      </p:sp>
      <p:pic>
        <p:nvPicPr>
          <p:cNvPr id="7172" name="그림 1">
            <a:extLst>
              <a:ext uri="{FF2B5EF4-FFF2-40B4-BE49-F238E27FC236}">
                <a16:creationId xmlns:a16="http://schemas.microsoft.com/office/drawing/2014/main" id="{AC10C0E1-ECE0-C286-7ECD-C1A175E8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2124075"/>
            <a:ext cx="22669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그림 2">
            <a:extLst>
              <a:ext uri="{FF2B5EF4-FFF2-40B4-BE49-F238E27FC236}">
                <a16:creationId xmlns:a16="http://schemas.microsoft.com/office/drawing/2014/main" id="{D4DBB098-335E-E087-76BA-F6280B84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2124075"/>
            <a:ext cx="10350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그림 3">
            <a:extLst>
              <a:ext uri="{FF2B5EF4-FFF2-40B4-BE49-F238E27FC236}">
                <a16:creationId xmlns:a16="http://schemas.microsoft.com/office/drawing/2014/main" id="{42540012-19B7-5916-557B-5C5A23A5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3322638"/>
            <a:ext cx="245745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그림 5">
            <a:extLst>
              <a:ext uri="{FF2B5EF4-FFF2-40B4-BE49-F238E27FC236}">
                <a16:creationId xmlns:a16="http://schemas.microsoft.com/office/drawing/2014/main" id="{E9A1E1EA-0426-047C-BF94-67308F61E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878263"/>
            <a:ext cx="3321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그림 6">
            <a:extLst>
              <a:ext uri="{FF2B5EF4-FFF2-40B4-BE49-F238E27FC236}">
                <a16:creationId xmlns:a16="http://schemas.microsoft.com/office/drawing/2014/main" id="{4AF296A9-3C93-A80B-6565-9E1538B3D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5307013"/>
            <a:ext cx="1944687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그림 7">
            <a:extLst>
              <a:ext uri="{FF2B5EF4-FFF2-40B4-BE49-F238E27FC236}">
                <a16:creationId xmlns:a16="http://schemas.microsoft.com/office/drawing/2014/main" id="{6A1813B9-343B-033D-7AE3-D7C65E774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5500688"/>
            <a:ext cx="2436812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TextBox 8">
            <a:extLst>
              <a:ext uri="{FF2B5EF4-FFF2-40B4-BE49-F238E27FC236}">
                <a16:creationId xmlns:a16="http://schemas.microsoft.com/office/drawing/2014/main" id="{5AA1E7B5-136A-1B82-A7CE-8B6F60D5E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5059363"/>
            <a:ext cx="1712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200">
                <a:solidFill>
                  <a:srgbClr val="0000FF"/>
                </a:solidFill>
              </a:rPr>
              <a:t>HDD(Hard Disk Drive)</a:t>
            </a:r>
            <a:endParaRPr lang="ko-KR" altLang="en-US" sz="1200">
              <a:solidFill>
                <a:srgbClr val="0000FF"/>
              </a:solidFill>
            </a:endParaRPr>
          </a:p>
        </p:txBody>
      </p:sp>
      <p:sp>
        <p:nvSpPr>
          <p:cNvPr id="7179" name="TextBox 11">
            <a:extLst>
              <a:ext uri="{FF2B5EF4-FFF2-40B4-BE49-F238E27FC236}">
                <a16:creationId xmlns:a16="http://schemas.microsoft.com/office/drawing/2014/main" id="{D83DD2AE-0166-4C58-A6AF-C5C552ADA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8" y="6491288"/>
            <a:ext cx="176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200">
                <a:solidFill>
                  <a:srgbClr val="0000FF"/>
                </a:solidFill>
              </a:rPr>
              <a:t>SSD(Solid State Drive)</a:t>
            </a:r>
            <a:endParaRPr lang="ko-KR" altLang="en-US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46DE8A6-74F7-7CB2-5309-920171E1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02_Evolution of HW devices</a:t>
            </a:r>
            <a:endParaRPr lang="ko-KR" altLang="en-US"/>
          </a:p>
        </p:txBody>
      </p:sp>
      <p:sp>
        <p:nvSpPr>
          <p:cNvPr id="7171" name="내용 개체 틀 4">
            <a:extLst>
              <a:ext uri="{FF2B5EF4-FFF2-40B4-BE49-F238E27FC236}">
                <a16:creationId xmlns:a16="http://schemas.microsoft.com/office/drawing/2014/main" id="{9260F16B-A2A1-27B4-7D9D-AB9A38E380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 The number of transistors in processors is doubled roughly every year (Moore</a:t>
            </a:r>
            <a:r>
              <a:rPr lang="en-US" altLang="ko-KR" dirty="0">
                <a:latin typeface="+mn-ea"/>
              </a:rPr>
              <a:t>’</a:t>
            </a:r>
            <a:r>
              <a:rPr lang="en-US" altLang="ko-KR" dirty="0"/>
              <a:t>s law)</a:t>
            </a:r>
          </a:p>
        </p:txBody>
      </p:sp>
      <p:pic>
        <p:nvPicPr>
          <p:cNvPr id="8196" name="그림 1">
            <a:extLst>
              <a:ext uri="{FF2B5EF4-FFF2-40B4-BE49-F238E27FC236}">
                <a16:creationId xmlns:a16="http://schemas.microsoft.com/office/drawing/2014/main" id="{0995F74C-9B96-8C0E-F209-97589ED0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2123855"/>
            <a:ext cx="4008437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4F43551-4CA2-7445-B23B-B7A9BAD3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(1/10)</a:t>
            </a:r>
            <a:endParaRPr lang="ko-KR" altLang="en-US"/>
          </a:p>
        </p:txBody>
      </p:sp>
      <p:sp>
        <p:nvSpPr>
          <p:cNvPr id="8195" name="내용 개체 틀 4">
            <a:extLst>
              <a:ext uri="{FF2B5EF4-FFF2-40B4-BE49-F238E27FC236}">
                <a16:creationId xmlns:a16="http://schemas.microsoft.com/office/drawing/2014/main" id="{2DBB3357-9863-C676-EAA1-ED8892B8D0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HW Components</a:t>
            </a:r>
          </a:p>
          <a:p>
            <a:pPr lvl="1">
              <a:defRPr/>
            </a:pPr>
            <a:r>
              <a:rPr lang="en-US" altLang="ko-KR" dirty="0"/>
              <a:t>Processor</a:t>
            </a:r>
          </a:p>
          <a:p>
            <a:pPr lvl="1">
              <a:defRPr/>
            </a:pPr>
            <a:r>
              <a:rPr lang="en-US" altLang="ko-KR" dirty="0"/>
              <a:t>Main Memory</a:t>
            </a:r>
          </a:p>
          <a:p>
            <a:pPr lvl="1">
              <a:defRPr/>
            </a:pPr>
            <a:r>
              <a:rPr lang="en-US" altLang="ko-KR" dirty="0"/>
              <a:t>I/O Devices</a:t>
            </a:r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Mainboards (= Motherboards)</a:t>
            </a:r>
          </a:p>
          <a:p>
            <a:pPr lvl="1">
              <a:defRPr/>
            </a:pPr>
            <a:r>
              <a:rPr lang="en-US" altLang="ko-KR" dirty="0"/>
              <a:t>Printed Circuit Board(PCB)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Provides electrical connections between devices at various locations on the board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Mainboard</a:t>
            </a:r>
            <a:r>
              <a:rPr lang="ko-KR" altLang="en-US" dirty="0"/>
              <a:t> </a:t>
            </a:r>
            <a:r>
              <a:rPr lang="en-US" altLang="ko-KR" dirty="0"/>
              <a:t>- the central PCB in a system</a:t>
            </a:r>
          </a:p>
          <a:p>
            <a:pPr lvl="3">
              <a:defRPr/>
            </a:pPr>
            <a:r>
              <a:rPr lang="en-US" altLang="ko-KR" dirty="0"/>
              <a:t>Provides slots into which other components are inserted (such as the processor, main memory and other hardware devices)</a:t>
            </a:r>
          </a:p>
          <a:p>
            <a:pPr lvl="3">
              <a:defRPr/>
            </a:pPr>
            <a:r>
              <a:rPr lang="en-US" altLang="ko-KR" dirty="0"/>
              <a:t>Include several computer chips(ex, BIOS chip) to perform low-level operations</a:t>
            </a:r>
          </a:p>
          <a:p>
            <a:pPr lvl="3">
              <a:defRPr/>
            </a:pPr>
            <a:r>
              <a:rPr lang="en-US" altLang="ko-KR" dirty="0"/>
              <a:t>BIOS chip</a:t>
            </a:r>
          </a:p>
          <a:p>
            <a:pPr lvl="4">
              <a:defRPr/>
            </a:pPr>
            <a:r>
              <a:rPr lang="en-US" altLang="ko-KR" dirty="0"/>
              <a:t>stores instructions for basic hardware initialization</a:t>
            </a:r>
          </a:p>
          <a:p>
            <a:pPr marL="809625" lvl="4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and management</a:t>
            </a:r>
          </a:p>
          <a:p>
            <a:pPr lvl="4">
              <a:defRPr/>
            </a:pPr>
            <a:r>
              <a:rPr lang="en-US" altLang="ko-KR" dirty="0"/>
              <a:t>responsible for loading the initial portion(a process </a:t>
            </a:r>
          </a:p>
          <a:p>
            <a:pPr marL="809625" lvl="4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called bootstrapping) of the OS into memory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id="{2C607E46-85FA-ECEB-D8DC-CB79D0F3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998538"/>
            <a:ext cx="1779587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3">
            <a:extLst>
              <a:ext uri="{FF2B5EF4-FFF2-40B4-BE49-F238E27FC236}">
                <a16:creationId xmlns:a16="http://schemas.microsoft.com/office/drawing/2014/main" id="{4C444F3B-B78C-D3FC-A749-AF7384C21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998538"/>
            <a:ext cx="147161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4">
            <a:extLst>
              <a:ext uri="{FF2B5EF4-FFF2-40B4-BE49-F238E27FC236}">
                <a16:creationId xmlns:a16="http://schemas.microsoft.com/office/drawing/2014/main" id="{DA6B3D24-097B-ABA6-4914-857FEA4F3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248275"/>
            <a:ext cx="20034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5">
            <a:extLst>
              <a:ext uri="{FF2B5EF4-FFF2-40B4-BE49-F238E27FC236}">
                <a16:creationId xmlns:a16="http://schemas.microsoft.com/office/drawing/2014/main" id="{C68D128A-6DF3-4D77-A552-5E6D9A76D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981075"/>
            <a:ext cx="1941512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6">
            <a:extLst>
              <a:ext uri="{FF2B5EF4-FFF2-40B4-BE49-F238E27FC236}">
                <a16:creationId xmlns:a16="http://schemas.microsoft.com/office/drawing/2014/main" id="{0C828341-D8ED-831E-BBC8-1E42BCD71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4940300"/>
            <a:ext cx="155733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E838323-A6A0-3FEB-546D-EC24A2D6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(2/10)</a:t>
            </a:r>
            <a:endParaRPr lang="ko-KR" altLang="en-US"/>
          </a:p>
        </p:txBody>
      </p:sp>
      <p:sp>
        <p:nvSpPr>
          <p:cNvPr id="9219" name="내용 개체 틀 4">
            <a:extLst>
              <a:ext uri="{FF2B5EF4-FFF2-40B4-BE49-F238E27FC236}">
                <a16:creationId xmlns:a16="http://schemas.microsoft.com/office/drawing/2014/main" id="{874DCFD7-1877-6BFE-11B2-5C253655FB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Processors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ko-KR" dirty="0"/>
              <a:t>Executes a stream of machine-language instructions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ko-KR" dirty="0"/>
              <a:t>Central Processing Unit(CPU) - executes the instructions of a program</a:t>
            </a:r>
          </a:p>
          <a:p>
            <a:pPr lvl="2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ko-KR" dirty="0"/>
              <a:t>Instruction Fetch Unit - loads instructions into instruction registers</a:t>
            </a:r>
          </a:p>
          <a:p>
            <a:pPr lvl="2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ko-KR" dirty="0"/>
              <a:t>Instruction Decode Unit - interprets the instruction and passes the corresponding input for the execution unit to perform the instruction</a:t>
            </a:r>
          </a:p>
          <a:p>
            <a:pPr lvl="2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ko-KR" dirty="0"/>
              <a:t>Arithmetic and Logic Unit(ALU) - performs basic arithmetic and logical operations, such as addition, multiplication and logical comparisons</a:t>
            </a:r>
          </a:p>
          <a:p>
            <a:pPr lvl="2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ko-KR" dirty="0"/>
              <a:t>Cache</a:t>
            </a:r>
            <a:r>
              <a:rPr lang="ko-KR" altLang="en-US" dirty="0"/>
              <a:t> </a:t>
            </a:r>
            <a:r>
              <a:rPr lang="en-US" altLang="ko-KR" dirty="0"/>
              <a:t>– High-speed memory that stores copies of data in main memory</a:t>
            </a:r>
          </a:p>
          <a:p>
            <a:pPr lvl="3">
              <a:spcAft>
                <a:spcPts val="600"/>
              </a:spcAft>
              <a:defRPr/>
            </a:pPr>
            <a:r>
              <a:rPr lang="en-US" altLang="ko-KR" sz="1400" dirty="0"/>
              <a:t>Classification</a:t>
            </a:r>
            <a:r>
              <a:rPr lang="ko-KR" altLang="en-US" sz="1400" dirty="0"/>
              <a:t> </a:t>
            </a:r>
            <a:r>
              <a:rPr lang="en-US" altLang="ko-KR" sz="1400" dirty="0"/>
              <a:t>- L1 Cache, L2 Cache</a:t>
            </a:r>
            <a:endParaRPr lang="en-US" altLang="ko-KR" dirty="0"/>
          </a:p>
          <a:p>
            <a:pPr lvl="2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ko-KR" dirty="0"/>
              <a:t>Register</a:t>
            </a:r>
            <a:r>
              <a:rPr lang="ko-KR" altLang="en-US" dirty="0"/>
              <a:t> </a:t>
            </a:r>
            <a:r>
              <a:rPr lang="en-US" altLang="ko-KR" dirty="0"/>
              <a:t>- High-speed memories located on a processor</a:t>
            </a:r>
          </a:p>
          <a:p>
            <a:pPr lvl="3">
              <a:spcAft>
                <a:spcPts val="600"/>
              </a:spcAft>
              <a:defRPr/>
            </a:pPr>
            <a:r>
              <a:rPr lang="en-US" altLang="ko-KR" sz="1400" dirty="0"/>
              <a:t>The data must be placed in registers before a processor can operate on it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ko-KR" dirty="0"/>
              <a:t>Coprocessor - execute a limited set of special-purpose instructions</a:t>
            </a:r>
          </a:p>
          <a:p>
            <a:pPr lvl="3">
              <a:spcAft>
                <a:spcPts val="600"/>
              </a:spcAft>
              <a:defRPr/>
            </a:pPr>
            <a:r>
              <a:rPr lang="en-US" altLang="ko-KR" sz="1400" dirty="0"/>
              <a:t>ex) a graphics coprocessor or digital signal processor(DSP)</a:t>
            </a:r>
            <a:endParaRPr lang="en-US" altLang="ko-KR" dirty="0"/>
          </a:p>
          <a:p>
            <a:pPr lvl="3">
              <a:spcAft>
                <a:spcPts val="600"/>
              </a:spcAft>
              <a:defRPr/>
            </a:pPr>
            <a:endParaRPr lang="en-US" altLang="ko-KR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C731788-4AAC-5B9E-8665-B75FAC7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(3/10)</a:t>
            </a:r>
            <a:endParaRPr lang="ko-KR" altLang="en-US"/>
          </a:p>
        </p:txBody>
      </p:sp>
      <p:sp>
        <p:nvSpPr>
          <p:cNvPr id="11267" name="내용 개체 틀 4">
            <a:extLst>
              <a:ext uri="{FF2B5EF4-FFF2-40B4-BE49-F238E27FC236}">
                <a16:creationId xmlns:a16="http://schemas.microsoft.com/office/drawing/2014/main" id="{17279BF6-3443-0D81-41B1-447496F90A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Processors(CONT)</a:t>
            </a:r>
          </a:p>
          <a:p>
            <a:pPr lvl="1"/>
            <a:r>
              <a:rPr lang="en-US" altLang="ko-KR"/>
              <a:t>Processor Components</a:t>
            </a:r>
          </a:p>
        </p:txBody>
      </p:sp>
      <p:pic>
        <p:nvPicPr>
          <p:cNvPr id="11268" name="그림 1">
            <a:extLst>
              <a:ext uri="{FF2B5EF4-FFF2-40B4-BE49-F238E27FC236}">
                <a16:creationId xmlns:a16="http://schemas.microsoft.com/office/drawing/2014/main" id="{A5A61183-188F-B913-926A-DC6697AD7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2124075"/>
            <a:ext cx="4056062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그림 2">
            <a:extLst>
              <a:ext uri="{FF2B5EF4-FFF2-40B4-BE49-F238E27FC236}">
                <a16:creationId xmlns:a16="http://schemas.microsoft.com/office/drawing/2014/main" id="{A0A2D6D3-63A6-ACB1-07F8-063F662A4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2259013"/>
            <a:ext cx="4752975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70096A1-658D-6C61-6BAA-4D108270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(4/10)</a:t>
            </a:r>
            <a:endParaRPr lang="ko-KR" altLang="en-US"/>
          </a:p>
        </p:txBody>
      </p:sp>
      <p:sp>
        <p:nvSpPr>
          <p:cNvPr id="11267" name="내용 개체 틀 4">
            <a:extLst>
              <a:ext uri="{FF2B5EF4-FFF2-40B4-BE49-F238E27FC236}">
                <a16:creationId xmlns:a16="http://schemas.microsoft.com/office/drawing/2014/main" id="{0DCF5FE4-48E1-B74C-E021-AF64CD2255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Clocks</a:t>
            </a:r>
          </a:p>
          <a:p>
            <a:pPr lvl="1">
              <a:defRPr/>
            </a:pPr>
            <a:r>
              <a:rPr lang="en-US" altLang="ko-KR" dirty="0"/>
              <a:t>Computer time is measured in cycles(</a:t>
            </a:r>
            <a:r>
              <a:rPr lang="en-US" altLang="ko-KR" dirty="0" err="1"/>
              <a:t>clocktick</a:t>
            </a:r>
            <a:r>
              <a:rPr lang="en-US" altLang="ko-KR" dirty="0"/>
              <a:t>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Cycle</a:t>
            </a:r>
            <a:r>
              <a:rPr lang="ko-KR" altLang="en-US" dirty="0"/>
              <a:t> </a:t>
            </a:r>
            <a:r>
              <a:rPr lang="en-US" altLang="ko-KR" dirty="0"/>
              <a:t>- one complete oscillation of an electrical signal provided by the system clock generator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/>
              <a:t>The clock generator determines the frequency at which buses transfer data</a:t>
            </a:r>
          </a:p>
          <a:p>
            <a:pPr lvl="3">
              <a:defRPr/>
            </a:pPr>
            <a:r>
              <a:rPr lang="en-US" altLang="ko-KR" dirty="0"/>
              <a:t>Cycles per second(Hz, hertz)</a:t>
            </a:r>
          </a:p>
        </p:txBody>
      </p:sp>
      <p:pic>
        <p:nvPicPr>
          <p:cNvPr id="12292" name="그림 2">
            <a:extLst>
              <a:ext uri="{FF2B5EF4-FFF2-40B4-BE49-F238E27FC236}">
                <a16:creationId xmlns:a16="http://schemas.microsoft.com/office/drawing/2014/main" id="{AA50BE37-C98D-852B-C574-3EF71A1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3563938"/>
            <a:ext cx="482282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3">
            <a:extLst>
              <a:ext uri="{FF2B5EF4-FFF2-40B4-BE49-F238E27FC236}">
                <a16:creationId xmlns:a16="http://schemas.microsoft.com/office/drawing/2014/main" id="{34E33E05-6F0B-D8C1-7567-D35138FC0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338513"/>
            <a:ext cx="21907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EB403DBA-2717-F184-8482-1A21342A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03_Hardware Components (5/10)</a:t>
            </a:r>
            <a:endParaRPr lang="ko-KR" altLang="en-US"/>
          </a:p>
        </p:txBody>
      </p:sp>
      <p:sp>
        <p:nvSpPr>
          <p:cNvPr id="12291" name="내용 개체 틀 4">
            <a:extLst>
              <a:ext uri="{FF2B5EF4-FFF2-40B4-BE49-F238E27FC236}">
                <a16:creationId xmlns:a16="http://schemas.microsoft.com/office/drawing/2014/main" id="{D5CD5B93-B200-43B8-9F2A-59AC45295A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Memory Hierarchy</a:t>
            </a:r>
          </a:p>
          <a:p>
            <a:pPr lvl="1">
              <a:defRPr/>
            </a:pPr>
            <a:r>
              <a:rPr lang="en-US" altLang="ko-KR" dirty="0"/>
              <a:t>The fastest and most expensive memory is at the top and typically has a small capacity. </a:t>
            </a:r>
          </a:p>
          <a:p>
            <a:pPr lvl="1">
              <a:defRPr/>
            </a:pPr>
            <a:r>
              <a:rPr lang="en-US" altLang="ko-KR" dirty="0"/>
              <a:t>The slowest and least expensive memory is at the bottom and typically has a large capacity. 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9875" lvl="1" indent="0">
              <a:buFont typeface="Wingdings" panose="05000000000000000000" pitchFamily="2" charset="2"/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Volatile media- Data vanishes when they lose power</a:t>
            </a:r>
          </a:p>
          <a:p>
            <a:pPr lvl="2">
              <a:defRPr/>
            </a:pPr>
            <a:r>
              <a:rPr lang="en-US" altLang="ko-KR" dirty="0"/>
              <a:t>Register, Cache, Main Memory</a:t>
            </a:r>
          </a:p>
        </p:txBody>
      </p:sp>
      <p:pic>
        <p:nvPicPr>
          <p:cNvPr id="13316" name="그림 1">
            <a:extLst>
              <a:ext uri="{FF2B5EF4-FFF2-40B4-BE49-F238E27FC236}">
                <a16:creationId xmlns:a16="http://schemas.microsoft.com/office/drawing/2014/main" id="{E51FA725-4862-EFBE-BF39-4104E5AE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708275"/>
            <a:ext cx="3500438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8307</TotalTime>
  <Words>2270</Words>
  <Application>Microsoft Office PowerPoint</Application>
  <PresentationFormat>화면 슬라이드 쇼(4:3)</PresentationFormat>
  <Paragraphs>294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HY강M</vt:lpstr>
      <vt:lpstr>HY견고딕</vt:lpstr>
      <vt:lpstr>HY헤드라인M</vt:lpstr>
      <vt:lpstr>돋움</vt:lpstr>
      <vt:lpstr>맑은 고딕</vt:lpstr>
      <vt:lpstr>Arial</vt:lpstr>
      <vt:lpstr>Verdana</vt:lpstr>
      <vt:lpstr>Wingdings</vt:lpstr>
      <vt:lpstr>2_디자인 사용자 지정</vt:lpstr>
      <vt:lpstr>Ch02_Hardware and Software Concepts</vt:lpstr>
      <vt:lpstr>Contents</vt:lpstr>
      <vt:lpstr>01_Introduction</vt:lpstr>
      <vt:lpstr>02_Evolution of HW devices</vt:lpstr>
      <vt:lpstr>03_Hardware Components (1/10)</vt:lpstr>
      <vt:lpstr>03_Hardware Components (2/10)</vt:lpstr>
      <vt:lpstr>03_Hardware Components (3/10)</vt:lpstr>
      <vt:lpstr>03_Hardware Components (4/10)</vt:lpstr>
      <vt:lpstr>03_Hardware Components (5/10)</vt:lpstr>
      <vt:lpstr>03_Hardware Components (6/10)</vt:lpstr>
      <vt:lpstr>03_Hardware Components (7/10)</vt:lpstr>
      <vt:lpstr>03_Hardware Components (8/10)</vt:lpstr>
      <vt:lpstr>03_Hardware Components (9/10)</vt:lpstr>
      <vt:lpstr>03_Hardware Components (10/10)</vt:lpstr>
      <vt:lpstr>04_Hardware Support for OS (1/2)</vt:lpstr>
      <vt:lpstr>04_Hardware Support for OS (2/2)</vt:lpstr>
      <vt:lpstr>05_Caching and Buffering</vt:lpstr>
      <vt:lpstr>06_Software Overview (1/2)</vt:lpstr>
      <vt:lpstr>06_Software Overview (2/2)</vt:lpstr>
      <vt:lpstr>07_Application Programming Interface</vt:lpstr>
      <vt:lpstr>08_Compiling, Linking and Loading (1/7)</vt:lpstr>
      <vt:lpstr>08_Compiling, Linking and Loading (2/7)</vt:lpstr>
      <vt:lpstr>08_Compiling, Linking and Loading (3/7)</vt:lpstr>
      <vt:lpstr>08_Compiling, Linking and Loading (4/7)</vt:lpstr>
      <vt:lpstr>08_Compiling, Linking and Loading (5/7)</vt:lpstr>
      <vt:lpstr>08_Compiling, Linking and Loading (6/7)</vt:lpstr>
      <vt:lpstr>08_Compiling, Linking and Loading (7/7)</vt:lpstr>
      <vt:lpstr>09_Firmware</vt:lpstr>
      <vt:lpstr>10_Middleware</vt:lpstr>
      <vt:lpstr>PowerPoint 프레젠테이션</vt:lpstr>
    </vt:vector>
  </TitlesOfParts>
  <Company>HanbitMedia,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Ch01 C 언어 기초</dc:title>
  <dc:creator>kkshin</dc:creator>
  <cp:lastModifiedBy>영일 김</cp:lastModifiedBy>
  <cp:revision>571</cp:revision>
  <dcterms:created xsi:type="dcterms:W3CDTF">2004-07-21T02:43:03Z</dcterms:created>
  <dcterms:modified xsi:type="dcterms:W3CDTF">2024-03-11T06:58:33Z</dcterms:modified>
</cp:coreProperties>
</file>